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sldx" ContentType="application/vnd.openxmlformats-officedocument.presentationml.slid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00"/>
  </p:notesMasterIdLst>
  <p:sldIdLst>
    <p:sldId id="568" r:id="rId2"/>
    <p:sldId id="371" r:id="rId3"/>
    <p:sldId id="569" r:id="rId4"/>
    <p:sldId id="570" r:id="rId5"/>
    <p:sldId id="374" r:id="rId6"/>
    <p:sldId id="424" r:id="rId7"/>
    <p:sldId id="422" r:id="rId8"/>
    <p:sldId id="423" r:id="rId9"/>
    <p:sldId id="427" r:id="rId10"/>
    <p:sldId id="438" r:id="rId11"/>
    <p:sldId id="609" r:id="rId12"/>
    <p:sldId id="596" r:id="rId13"/>
    <p:sldId id="642" r:id="rId14"/>
    <p:sldId id="656" r:id="rId15"/>
    <p:sldId id="657" r:id="rId16"/>
    <p:sldId id="655" r:id="rId17"/>
    <p:sldId id="658" r:id="rId18"/>
    <p:sldId id="644" r:id="rId19"/>
    <p:sldId id="545" r:id="rId20"/>
    <p:sldId id="577" r:id="rId21"/>
    <p:sldId id="576" r:id="rId22"/>
    <p:sldId id="579" r:id="rId23"/>
    <p:sldId id="575" r:id="rId24"/>
    <p:sldId id="580" r:id="rId25"/>
    <p:sldId id="581" r:id="rId26"/>
    <p:sldId id="583" r:id="rId27"/>
    <p:sldId id="582" r:id="rId28"/>
    <p:sldId id="573" r:id="rId29"/>
    <p:sldId id="421" r:id="rId30"/>
    <p:sldId id="591" r:id="rId31"/>
    <p:sldId id="610" r:id="rId32"/>
    <p:sldId id="592" r:id="rId33"/>
    <p:sldId id="595" r:id="rId34"/>
    <p:sldId id="593" r:id="rId35"/>
    <p:sldId id="601" r:id="rId36"/>
    <p:sldId id="598" r:id="rId37"/>
    <p:sldId id="602" r:id="rId38"/>
    <p:sldId id="521" r:id="rId39"/>
    <p:sldId id="645" r:id="rId40"/>
    <p:sldId id="603" r:id="rId41"/>
    <p:sldId id="604" r:id="rId42"/>
    <p:sldId id="605" r:id="rId43"/>
    <p:sldId id="526" r:id="rId44"/>
    <p:sldId id="606" r:id="rId45"/>
    <p:sldId id="515" r:id="rId46"/>
    <p:sldId id="640" r:id="rId47"/>
    <p:sldId id="607" r:id="rId48"/>
    <p:sldId id="608" r:id="rId49"/>
    <p:sldId id="540" r:id="rId50"/>
    <p:sldId id="556" r:id="rId51"/>
    <p:sldId id="535" r:id="rId52"/>
    <p:sldId id="340" r:id="rId53"/>
    <p:sldId id="523" r:id="rId54"/>
    <p:sldId id="567" r:id="rId55"/>
    <p:sldId id="566" r:id="rId56"/>
    <p:sldId id="565" r:id="rId57"/>
    <p:sldId id="564" r:id="rId58"/>
    <p:sldId id="563" r:id="rId59"/>
    <p:sldId id="469" r:id="rId60"/>
    <p:sldId id="303" r:id="rId61"/>
    <p:sldId id="646" r:id="rId62"/>
    <p:sldId id="647" r:id="rId63"/>
    <p:sldId id="659" r:id="rId64"/>
    <p:sldId id="649" r:id="rId65"/>
    <p:sldId id="650" r:id="rId66"/>
    <p:sldId id="651" r:id="rId67"/>
    <p:sldId id="547" r:id="rId68"/>
    <p:sldId id="492" r:id="rId69"/>
    <p:sldId id="541" r:id="rId70"/>
    <p:sldId id="542" r:id="rId71"/>
    <p:sldId id="480" r:id="rId72"/>
    <p:sldId id="481" r:id="rId73"/>
    <p:sldId id="482" r:id="rId74"/>
    <p:sldId id="483" r:id="rId75"/>
    <p:sldId id="487" r:id="rId76"/>
    <p:sldId id="486" r:id="rId77"/>
    <p:sldId id="633" r:id="rId78"/>
    <p:sldId id="632" r:id="rId79"/>
    <p:sldId id="261" r:id="rId80"/>
    <p:sldId id="634" r:id="rId81"/>
    <p:sldId id="635" r:id="rId82"/>
    <p:sldId id="636" r:id="rId83"/>
    <p:sldId id="637" r:id="rId84"/>
    <p:sldId id="638" r:id="rId85"/>
    <p:sldId id="639" r:id="rId86"/>
    <p:sldId id="618" r:id="rId87"/>
    <p:sldId id="619" r:id="rId88"/>
    <p:sldId id="620" r:id="rId89"/>
    <p:sldId id="621" r:id="rId90"/>
    <p:sldId id="622" r:id="rId91"/>
    <p:sldId id="623" r:id="rId92"/>
    <p:sldId id="624" r:id="rId93"/>
    <p:sldId id="625" r:id="rId94"/>
    <p:sldId id="626" r:id="rId95"/>
    <p:sldId id="627" r:id="rId96"/>
    <p:sldId id="628" r:id="rId97"/>
    <p:sldId id="629" r:id="rId98"/>
    <p:sldId id="630" r:id="rId99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854A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55" autoAdjust="0"/>
    <p:restoredTop sz="92518" autoAdjust="0"/>
  </p:normalViewPr>
  <p:slideViewPr>
    <p:cSldViewPr>
      <p:cViewPr>
        <p:scale>
          <a:sx n="86" d="100"/>
          <a:sy n="86" d="100"/>
        </p:scale>
        <p:origin x="-2322" y="-8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notesViewPr>
    <p:cSldViewPr>
      <p:cViewPr>
        <p:scale>
          <a:sx n="82" d="100"/>
          <a:sy n="82" d="100"/>
        </p:scale>
        <p:origin x="-3972" y="-63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Slide1.sldx"/><Relationship Id="rId2" Type="http://schemas.openxmlformats.org/officeDocument/2006/relationships/vmlDrawing" Target="../drawings/vmlDrawing1.vml"/><Relationship Id="rId1" Type="http://schemas.openxmlformats.org/officeDocument/2006/relationships/theme" Target="../theme/theme2.xml"/><Relationship Id="rId4" Type="http://schemas.openxmlformats.org/officeDocument/2006/relationships/image" Target="../media/image2.e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B86C3-1EA4-439E-8C61-90C4D2B29AB3}" type="datetimeFigureOut">
              <a:rPr lang="sv-SE" smtClean="0"/>
              <a:t>2013-06-27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DA7F4-87B3-46A9-B17E-071278C2FF82}" type="slidenum">
              <a:rPr lang="sv-SE" smtClean="0"/>
              <a:t>‹#›</a:t>
            </a:fld>
            <a:endParaRPr lang="sv-SE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567719"/>
              </p:ext>
            </p:extLst>
          </p:nvPr>
        </p:nvGraphicFramePr>
        <p:xfrm>
          <a:off x="1124744" y="683568"/>
          <a:ext cx="4570413" cy="342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" name="Slide" r:id="rId3" imgW="4570415" imgH="3427327" progId="PowerPoint.Slide.12">
                  <p:embed/>
                </p:oleObj>
              </mc:Choice>
              <mc:Fallback>
                <p:oleObj name="Slide" r:id="rId3" imgW="4570415" imgH="3427327" progId="PowerPoint.Slid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4744" y="683568"/>
                        <a:ext cx="4570413" cy="3427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1207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1000"/>
              </a:spcAft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-Multiview imagery has inherent inter-view similarity</a:t>
            </a:r>
          </a:p>
          <a:p>
            <a:pPr algn="just">
              <a:spcAft>
                <a:spcPts val="1000"/>
              </a:spcAft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-To have a unique model for multiview imagery,</a:t>
            </a:r>
            <a:r>
              <a:rPr lang="en-US" sz="2000" baseline="0" dirty="0" smtClean="0">
                <a:latin typeface="Microsoft Sans Serif" pitchFamily="34" charset="0"/>
                <a:cs typeface="Microsoft Sans Serif" pitchFamily="34" charset="0"/>
              </a:rPr>
              <a:t> </a:t>
            </a:r>
          </a:p>
          <a:p>
            <a:pPr algn="just">
              <a:spcAft>
                <a:spcPts val="1000"/>
              </a:spcAft>
            </a:pPr>
            <a:r>
              <a:rPr lang="en-US" sz="2000" baseline="0" dirty="0" smtClean="0">
                <a:latin typeface="Microsoft Sans Serif" pitchFamily="34" charset="0"/>
                <a:cs typeface="Microsoft Sans Serif" pitchFamily="34" charset="0"/>
              </a:rPr>
              <a:t>-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The inherent inter-view similarity is exploited by concatenating views from multiple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5612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1000"/>
              </a:spcAft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-Multiview imagery has inherent inter-view similarity</a:t>
            </a:r>
          </a:p>
          <a:p>
            <a:pPr algn="just">
              <a:spcAft>
                <a:spcPts val="1000"/>
              </a:spcAft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-To have a unique model for multiview imagery,</a:t>
            </a:r>
            <a:r>
              <a:rPr lang="en-US" sz="2000" baseline="0" dirty="0" smtClean="0">
                <a:latin typeface="Microsoft Sans Serif" pitchFamily="34" charset="0"/>
                <a:cs typeface="Microsoft Sans Serif" pitchFamily="34" charset="0"/>
              </a:rPr>
              <a:t> </a:t>
            </a:r>
          </a:p>
          <a:p>
            <a:pPr algn="just">
              <a:spcAft>
                <a:spcPts val="1000"/>
              </a:spcAft>
            </a:pPr>
            <a:r>
              <a:rPr lang="en-US" sz="2000" baseline="0" dirty="0" smtClean="0">
                <a:latin typeface="Microsoft Sans Serif" pitchFamily="34" charset="0"/>
                <a:cs typeface="Microsoft Sans Serif" pitchFamily="34" charset="0"/>
              </a:rPr>
              <a:t>-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The inherent inter-view similarity is exploited by concatenating views from multiple viewpoints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5612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Microsoft Sans Serif" pitchFamily="34" charset="0"/>
                <a:cs typeface="Microsoft Sans Serif" pitchFamily="34" charset="0"/>
              </a:rPr>
              <a:t>The members of a cluster are similar colors, whereas members of the corresponding depth cluster are different depth values. </a:t>
            </a:r>
            <a:endParaRPr lang="en-US" sz="1200" dirty="0" smtClean="0">
              <a:solidFill>
                <a:prstClr val="black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Inter-view depth inconsistency </a:t>
            </a: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: If an object point with a given color is visible from N viewpoints, this point should have the same depth value in all N depth maps.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However, such points usually have different depth values in the depth cluster due to the inconsistency across multiple viewpoints. </a:t>
            </a:r>
            <a:endParaRPr lang="en-US" sz="1200" dirty="0" smtClean="0">
              <a:latin typeface="Microsoft Sans Serif" pitchFamily="34" charset="0"/>
              <a:cs typeface="Microsoft Sans Serif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49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6698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latin typeface="Microsoft Sans Serif" pitchFamily="34" charset="0"/>
                <a:cs typeface="Microsoft Sans Serif" pitchFamily="34" charset="0"/>
              </a:rPr>
              <a:t>The members of a cluster are similar colors, whereas members of the corresponding depth cluster are different depth values. </a:t>
            </a:r>
            <a:endParaRPr lang="en-US" sz="1200" dirty="0" smtClean="0">
              <a:solidFill>
                <a:prstClr val="black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Inter-view depth inconsistency </a:t>
            </a: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: If an object point with a given color is visible from N viewpoints, this point should have the same depth value in all N depth maps.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 smtClean="0">
                <a:solidFill>
                  <a:prstClr val="black"/>
                </a:solidFill>
                <a:latin typeface="Microsoft Sans Serif" pitchFamily="34" charset="0"/>
                <a:cs typeface="Microsoft Sans Serif" pitchFamily="34" charset="0"/>
              </a:rPr>
              <a:t>However, such points usually have different depth values in the depth cluster due to the inconsistency across multiple viewpoints. </a:t>
            </a:r>
            <a:endParaRPr lang="en-US" sz="1200" dirty="0" smtClean="0">
              <a:latin typeface="Microsoft Sans Serif" pitchFamily="34" charset="0"/>
              <a:cs typeface="Microsoft Sans Serif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6698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74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5479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76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5479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DA7F4-87B3-46A9-B17E-071278C2FF82}" type="slidenum">
              <a:rPr lang="sv-SE" smtClean="0"/>
              <a:t>81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6229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61D06-B474-4D2C-9EF7-F4D0B58737CF}" type="datetime1">
              <a:rPr lang="sv-SE" smtClean="0"/>
              <a:t>2013-06-27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935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AD0C-A4D4-4635-8D31-C66C00430A66}" type="datetime1">
              <a:rPr lang="sv-SE" smtClean="0"/>
              <a:t>2013-06-27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495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0F0B0-50E2-4EB5-929E-4FDDAD3F18E8}" type="datetime1">
              <a:rPr lang="sv-SE" smtClean="0"/>
              <a:t>2013-06-27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60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4854-92F6-4F7B-9ECD-4EDFD1F2E5A1}" type="datetime1">
              <a:rPr lang="sv-SE" smtClean="0"/>
              <a:t>2013-06-27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095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6CD2-A904-4949-9512-C6BDBDA5B832}" type="datetime1">
              <a:rPr lang="sv-SE" smtClean="0"/>
              <a:t>2013-06-27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6531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51484-74F5-43AF-9075-7840AA8B8168}" type="datetime1">
              <a:rPr lang="sv-SE" smtClean="0"/>
              <a:t>2013-06-27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095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D454-FF01-4FEF-8C3A-4BEAD19328D1}" type="datetime1">
              <a:rPr lang="sv-SE" smtClean="0"/>
              <a:t>2013-06-27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0756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DBF0-F585-4A87-B54C-DC56BD52610E}" type="datetime1">
              <a:rPr lang="sv-SE" smtClean="0"/>
              <a:t>2013-06-27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8736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188640"/>
            <a:ext cx="9144000" cy="720080"/>
          </a:xfrm>
          <a:prstGeom prst="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854A6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" y="0"/>
            <a:ext cx="9143999" cy="1886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51" y="6021288"/>
            <a:ext cx="9130158" cy="720080"/>
            <a:chOff x="0" y="6019717"/>
            <a:chExt cx="9130158" cy="720080"/>
          </a:xfrm>
        </p:grpSpPr>
        <p:sp>
          <p:nvSpPr>
            <p:cNvPr id="8" name="Rectangle 7"/>
            <p:cNvSpPr/>
            <p:nvPr/>
          </p:nvSpPr>
          <p:spPr>
            <a:xfrm>
              <a:off x="0" y="6356753"/>
              <a:ext cx="9130158" cy="47434"/>
            </a:xfrm>
            <a:prstGeom prst="rect">
              <a:avLst/>
            </a:prstGeom>
            <a:solidFill>
              <a:srgbClr val="1854A6"/>
            </a:solidFill>
            <a:ln>
              <a:solidFill>
                <a:srgbClr val="1854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006" y="6019717"/>
              <a:ext cx="720080" cy="720080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 userDrawn="1"/>
        </p:nvSpPr>
        <p:spPr>
          <a:xfrm>
            <a:off x="870837" y="6413745"/>
            <a:ext cx="8252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ICASSP 2013 - Pravin Kumar Rana, A Variational Bayesian Inference Framework for </a:t>
            </a:r>
            <a:r>
              <a:rPr lang="sv-SE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Multiview Depth Image Enhancement                               </a:t>
            </a:r>
            <a:r>
              <a:rPr lang="en-US" sz="1400" dirty="0" smtClean="0">
                <a:solidFill>
                  <a:srgbClr val="1854A6"/>
                </a:solidFill>
                <a:latin typeface="Utsaah" pitchFamily="34" charset="0"/>
                <a:cs typeface="Utsaah" pitchFamily="34" charset="0"/>
              </a:rPr>
              <a:t>1/10</a:t>
            </a:r>
            <a:endParaRPr lang="en-US" sz="1400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65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v-S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B8069-FD12-476A-92A0-B06620CB11B0}" type="datetime1">
              <a:rPr lang="sv-SE" smtClean="0"/>
              <a:t>2013-06-27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6526254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42BD-2177-40D8-AD39-A112E4470D58}" type="datetime1">
              <a:rPr lang="sv-SE" smtClean="0"/>
              <a:t>2013-06-27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0154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B08AE-BC80-467A-A744-EB4AFD881C4C}" type="datetime1">
              <a:rPr lang="sv-SE" smtClean="0"/>
              <a:t>2013-06-27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88D5E-9DB0-43E3-AE8C-03EB8A5C86E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1828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7.jpeg"/><Relationship Id="rId4" Type="http://schemas.openxmlformats.org/officeDocument/2006/relationships/image" Target="../media/image9.png"/><Relationship Id="rId9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7.jpeg"/><Relationship Id="rId4" Type="http://schemas.openxmlformats.org/officeDocument/2006/relationships/image" Target="../media/image9.png"/><Relationship Id="rId9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12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42.png"/><Relationship Id="rId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image" Target="../media/image30.png"/><Relationship Id="rId9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hdphoto" Target="../media/hdphoto3.wdp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12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40.png"/><Relationship Id="rId5" Type="http://schemas.openxmlformats.org/officeDocument/2006/relationships/image" Target="../media/image25.png"/><Relationship Id="rId15" Type="http://schemas.microsoft.com/office/2007/relationships/hdphoto" Target="../media/hdphoto4.wdp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e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71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microsoft.com/office/2007/relationships/hdphoto" Target="../media/hdphoto1.wdp"/><Relationship Id="rId9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11" Type="http://schemas.openxmlformats.org/officeDocument/2006/relationships/image" Target="../media/image7.jpeg"/><Relationship Id="rId5" Type="http://schemas.microsoft.com/office/2007/relationships/hdphoto" Target="../media/hdphoto1.wdp"/><Relationship Id="rId10" Type="http://schemas.openxmlformats.org/officeDocument/2006/relationships/image" Target="../media/image6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60877" y="836712"/>
            <a:ext cx="9166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icrosoft Sans Serif" pitchFamily="34" charset="0"/>
              </a:rPr>
              <a:t>Multiview </a:t>
            </a:r>
            <a:r>
              <a:rPr lang="sv-SE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icrosoft Sans Serif" pitchFamily="34" charset="0"/>
              </a:rPr>
              <a:t>Depth </a:t>
            </a:r>
            <a:r>
              <a:rPr lang="sv-SE" sz="4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Microsoft Sans Serif" pitchFamily="34" charset="0"/>
              </a:rPr>
              <a:t>Image Enhancement </a:t>
            </a:r>
            <a:r>
              <a:rPr lang="en-US" sz="4000" dirty="0">
                <a:latin typeface="+mj-lt"/>
              </a:rPr>
              <a:t>for Free-viewpoint Television</a:t>
            </a:r>
            <a:endParaRPr lang="en-US" sz="4000" dirty="0" smtClean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Microsoft Sans Serif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139221"/>
            <a:ext cx="91583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Pravin Kumar Rana, Zhanyu Ma, Jalil Taghia, and Markus Flierl</a:t>
            </a:r>
          </a:p>
          <a:p>
            <a:pPr algn="ctr"/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Opponents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: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Nasser Mohammadiha,  Haopeng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Li and, Jalil Taghia</a:t>
            </a:r>
            <a:endParaRPr lang="sv-SE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endParaRPr lang="sv-SE" sz="2000" dirty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Internal seminar, Communication Theory, KTH</a:t>
            </a:r>
          </a:p>
          <a:p>
            <a:pPr algn="ctr"/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June 27, 2013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31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407203" y="3891115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340364" y="3961339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27" y="3866732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2273853" y="4022823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20754"/>
              </p:ext>
            </p:extLst>
          </p:nvPr>
        </p:nvGraphicFramePr>
        <p:xfrm>
          <a:off x="131478" y="6068113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423812"/>
              </p:ext>
            </p:extLst>
          </p:nvPr>
        </p:nvGraphicFramePr>
        <p:xfrm>
          <a:off x="79564" y="4664153"/>
          <a:ext cx="3563888" cy="459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696"/>
                <a:gridCol w="1728192"/>
              </a:tblGrid>
              <a:tr h="459407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20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404188" y="1152963"/>
            <a:ext cx="2989684" cy="4976193"/>
            <a:chOff x="5557614" y="1368883"/>
            <a:chExt cx="2989684" cy="4976193"/>
          </a:xfrm>
        </p:grpSpPr>
        <p:pic>
          <p:nvPicPr>
            <p:cNvPr id="3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Group 42"/>
            <p:cNvGrpSpPr/>
            <p:nvPr/>
          </p:nvGrpSpPr>
          <p:grpSpPr>
            <a:xfrm>
              <a:off x="5557614" y="1368883"/>
              <a:ext cx="1224136" cy="4976193"/>
              <a:chOff x="5588496" y="1015608"/>
              <a:chExt cx="1224136" cy="4976193"/>
            </a:xfrm>
          </p:grpSpPr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4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030854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44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402348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335509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72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2268998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2231842" y="5138142"/>
            <a:ext cx="1116022" cy="809402"/>
            <a:chOff x="7410548" y="5138142"/>
            <a:chExt cx="1116022" cy="809402"/>
          </a:xfrm>
        </p:grpSpPr>
        <p:pic>
          <p:nvPicPr>
            <p:cNvPr id="53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Rectangle 70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Virtual View Synthesis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44191" y="2780928"/>
            <a:ext cx="5049870" cy="14845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Based Rendering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37395" y="2585663"/>
            <a:ext cx="2446773" cy="1532493"/>
            <a:chOff x="3707904" y="2348880"/>
            <a:chExt cx="2446773" cy="1532493"/>
          </a:xfrm>
        </p:grpSpPr>
        <p:grpSp>
          <p:nvGrpSpPr>
            <p:cNvPr id="68" name="Group 67"/>
            <p:cNvGrpSpPr/>
            <p:nvPr/>
          </p:nvGrpSpPr>
          <p:grpSpPr>
            <a:xfrm>
              <a:off x="3707904" y="2348880"/>
              <a:ext cx="1636919" cy="1183759"/>
              <a:chOff x="3563888" y="2348880"/>
              <a:chExt cx="1636919" cy="1183759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3563888" y="2348880"/>
                <a:ext cx="16369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 smtClean="0">
                    <a:latin typeface="Microsoft Sans Serif" pitchFamily="34" charset="0"/>
                    <a:cs typeface="Microsoft Sans Serif" pitchFamily="34" charset="0"/>
                  </a:rPr>
                  <a:t>Depth image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736321" y="2734751"/>
                <a:ext cx="1116022" cy="797888"/>
                <a:chOff x="2915816" y="2744276"/>
                <a:chExt cx="1116022" cy="797888"/>
              </a:xfrm>
            </p:grpSpPr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9104" y="2744276"/>
                  <a:ext cx="992734" cy="702459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7997" y="2802174"/>
                  <a:ext cx="992734" cy="702459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5816" y="2839705"/>
                  <a:ext cx="992734" cy="7024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5" name="Group 74"/>
            <p:cNvGrpSpPr/>
            <p:nvPr/>
          </p:nvGrpSpPr>
          <p:grpSpPr>
            <a:xfrm>
              <a:off x="5283485" y="2400340"/>
              <a:ext cx="871192" cy="1481033"/>
              <a:chOff x="4987948" y="2285799"/>
              <a:chExt cx="583160" cy="1481033"/>
            </a:xfrm>
          </p:grpSpPr>
          <p:sp>
            <p:nvSpPr>
              <p:cNvPr id="76" name="Rectangle 75"/>
              <p:cNvSpPr/>
              <p:nvPr/>
            </p:nvSpPr>
            <p:spPr>
              <a:xfrm rot="10800000">
                <a:off x="5136163" y="2722075"/>
                <a:ext cx="290343" cy="706202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987948" y="2285799"/>
                <a:ext cx="5831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600" dirty="0" smtClean="0">
                    <a:latin typeface="Microsoft Sans Serif" pitchFamily="34" charset="0"/>
                    <a:cs typeface="Microsoft Sans Serif" pitchFamily="34" charset="0"/>
                  </a:rPr>
                  <a:t>Near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061755" y="3428278"/>
                <a:ext cx="4077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600" dirty="0" smtClean="0">
                    <a:latin typeface="Microsoft Sans Serif" pitchFamily="34" charset="0"/>
                    <a:cs typeface="Microsoft Sans Serif" pitchFamily="34" charset="0"/>
                  </a:rPr>
                  <a:t>Far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2402348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335509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72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2268998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230632"/>
              </p:ext>
            </p:extLst>
          </p:nvPr>
        </p:nvGraphicFramePr>
        <p:xfrm>
          <a:off x="126623" y="6057096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046002"/>
              </p:ext>
            </p:extLst>
          </p:nvPr>
        </p:nvGraphicFramePr>
        <p:xfrm>
          <a:off x="74709" y="4653136"/>
          <a:ext cx="3563888" cy="459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696"/>
                <a:gridCol w="1728192"/>
              </a:tblGrid>
              <a:tr h="459407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20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7" name="Group 96"/>
          <p:cNvGrpSpPr/>
          <p:nvPr/>
        </p:nvGrpSpPr>
        <p:grpSpPr>
          <a:xfrm>
            <a:off x="2231842" y="5138142"/>
            <a:ext cx="1116022" cy="809402"/>
            <a:chOff x="7410548" y="5138142"/>
            <a:chExt cx="1116022" cy="809402"/>
          </a:xfrm>
        </p:grpSpPr>
        <p:pic>
          <p:nvPicPr>
            <p:cNvPr id="98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up 115"/>
          <p:cNvGrpSpPr/>
          <p:nvPr/>
        </p:nvGrpSpPr>
        <p:grpSpPr>
          <a:xfrm>
            <a:off x="399333" y="1141946"/>
            <a:ext cx="2989684" cy="4976193"/>
            <a:chOff x="5557614" y="1368883"/>
            <a:chExt cx="2989684" cy="4976193"/>
          </a:xfrm>
        </p:grpSpPr>
        <p:pic>
          <p:nvPicPr>
            <p:cNvPr id="11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Group 122"/>
            <p:cNvGrpSpPr/>
            <p:nvPr/>
          </p:nvGrpSpPr>
          <p:grpSpPr>
            <a:xfrm>
              <a:off x="5557614" y="1368883"/>
              <a:ext cx="1224136" cy="4976193"/>
              <a:chOff x="5588496" y="1015608"/>
              <a:chExt cx="1224136" cy="4976193"/>
            </a:xfrm>
          </p:grpSpPr>
          <p:pic>
            <p:nvPicPr>
              <p:cNvPr id="127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8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9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0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030854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24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Rectangle 130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Based Rendering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7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23943" y="984176"/>
            <a:ext cx="5501025" cy="114390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Depth pixels represent shortest distance between object points and the camera plane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To be estimated from multiview imagery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37395" y="2585663"/>
            <a:ext cx="2446773" cy="1532493"/>
            <a:chOff x="3707904" y="2348880"/>
            <a:chExt cx="2446773" cy="1532493"/>
          </a:xfrm>
        </p:grpSpPr>
        <p:grpSp>
          <p:nvGrpSpPr>
            <p:cNvPr id="68" name="Group 67"/>
            <p:cNvGrpSpPr/>
            <p:nvPr/>
          </p:nvGrpSpPr>
          <p:grpSpPr>
            <a:xfrm>
              <a:off x="3707904" y="2348880"/>
              <a:ext cx="1636919" cy="1183759"/>
              <a:chOff x="3563888" y="2348880"/>
              <a:chExt cx="1636919" cy="1183759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3563888" y="2348880"/>
                <a:ext cx="16369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 smtClean="0">
                    <a:latin typeface="Microsoft Sans Serif" pitchFamily="34" charset="0"/>
                    <a:cs typeface="Microsoft Sans Serif" pitchFamily="34" charset="0"/>
                  </a:rPr>
                  <a:t>Depth image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>
                <a:off x="3736321" y="2734751"/>
                <a:ext cx="1116022" cy="797888"/>
                <a:chOff x="2915816" y="2744276"/>
                <a:chExt cx="1116022" cy="797888"/>
              </a:xfrm>
            </p:grpSpPr>
            <p:pic>
              <p:nvPicPr>
                <p:cNvPr id="71" name="Picture 70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9104" y="2744276"/>
                  <a:ext cx="992734" cy="702459"/>
                </a:xfrm>
                <a:prstGeom prst="rect">
                  <a:avLst/>
                </a:prstGeom>
              </p:spPr>
            </p:pic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7997" y="2802174"/>
                  <a:ext cx="992734" cy="702459"/>
                </a:xfrm>
                <a:prstGeom prst="rect">
                  <a:avLst/>
                </a:prstGeom>
              </p:spPr>
            </p:pic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5816" y="2839705"/>
                  <a:ext cx="992734" cy="7024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5" name="Group 74"/>
            <p:cNvGrpSpPr/>
            <p:nvPr/>
          </p:nvGrpSpPr>
          <p:grpSpPr>
            <a:xfrm>
              <a:off x="5283485" y="2400340"/>
              <a:ext cx="871192" cy="1481033"/>
              <a:chOff x="4987948" y="2285799"/>
              <a:chExt cx="583160" cy="1481033"/>
            </a:xfrm>
          </p:grpSpPr>
          <p:sp>
            <p:nvSpPr>
              <p:cNvPr id="76" name="Rectangle 75"/>
              <p:cNvSpPr/>
              <p:nvPr/>
            </p:nvSpPr>
            <p:spPr>
              <a:xfrm rot="10800000">
                <a:off x="5136163" y="2722075"/>
                <a:ext cx="290343" cy="706202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987948" y="2285799"/>
                <a:ext cx="5831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600" dirty="0" smtClean="0">
                    <a:latin typeface="Microsoft Sans Serif" pitchFamily="34" charset="0"/>
                    <a:cs typeface="Microsoft Sans Serif" pitchFamily="34" charset="0"/>
                  </a:rPr>
                  <a:t>Near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5061755" y="3428278"/>
                <a:ext cx="4077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600" dirty="0" smtClean="0">
                    <a:latin typeface="Microsoft Sans Serif" pitchFamily="34" charset="0"/>
                    <a:cs typeface="Microsoft Sans Serif" pitchFamily="34" charset="0"/>
                  </a:rPr>
                  <a:t>Far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</p:grpSp>
      <p:sp>
        <p:nvSpPr>
          <p:cNvPr id="91" name="Rectangle 90"/>
          <p:cNvSpPr/>
          <p:nvPr/>
        </p:nvSpPr>
        <p:spPr>
          <a:xfrm>
            <a:off x="2402348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335509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72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Rectangle 93"/>
          <p:cNvSpPr/>
          <p:nvPr/>
        </p:nvSpPr>
        <p:spPr>
          <a:xfrm>
            <a:off x="2268998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35372"/>
              </p:ext>
            </p:extLst>
          </p:nvPr>
        </p:nvGraphicFramePr>
        <p:xfrm>
          <a:off x="126623" y="6057096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874547"/>
              </p:ext>
            </p:extLst>
          </p:nvPr>
        </p:nvGraphicFramePr>
        <p:xfrm>
          <a:off x="74709" y="4653136"/>
          <a:ext cx="3563888" cy="459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696"/>
                <a:gridCol w="1728192"/>
              </a:tblGrid>
              <a:tr h="459407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20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7" name="Group 96"/>
          <p:cNvGrpSpPr/>
          <p:nvPr/>
        </p:nvGrpSpPr>
        <p:grpSpPr>
          <a:xfrm>
            <a:off x="2231842" y="5138142"/>
            <a:ext cx="1116022" cy="809402"/>
            <a:chOff x="7410548" y="5138142"/>
            <a:chExt cx="1116022" cy="809402"/>
          </a:xfrm>
        </p:grpSpPr>
        <p:pic>
          <p:nvPicPr>
            <p:cNvPr id="98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up 115"/>
          <p:cNvGrpSpPr/>
          <p:nvPr/>
        </p:nvGrpSpPr>
        <p:grpSpPr>
          <a:xfrm>
            <a:off x="399333" y="1141946"/>
            <a:ext cx="2989684" cy="4976193"/>
            <a:chOff x="5557614" y="1368883"/>
            <a:chExt cx="2989684" cy="4976193"/>
          </a:xfrm>
        </p:grpSpPr>
        <p:pic>
          <p:nvPicPr>
            <p:cNvPr id="11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3" name="Group 122"/>
            <p:cNvGrpSpPr/>
            <p:nvPr/>
          </p:nvGrpSpPr>
          <p:grpSpPr>
            <a:xfrm>
              <a:off x="5557614" y="1368883"/>
              <a:ext cx="1224136" cy="4976193"/>
              <a:chOff x="5588496" y="1015608"/>
              <a:chExt cx="1224136" cy="4976193"/>
            </a:xfrm>
          </p:grpSpPr>
          <p:pic>
            <p:nvPicPr>
              <p:cNvPr id="127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8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9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0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030854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24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1" name="Rectangle 130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Based Rendering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59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-Turn Arrow 3"/>
          <p:cNvSpPr/>
          <p:nvPr/>
        </p:nvSpPr>
        <p:spPr>
          <a:xfrm rot="5400000">
            <a:off x="3307294" y="2821499"/>
            <a:ext cx="1361431" cy="214438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23943" y="984176"/>
            <a:ext cx="5501025" cy="114390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Depth pixels represent shortest distance between object points and the camera plane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To be estimated from multiview imagery</a:t>
            </a:r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72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41151"/>
              </p:ext>
            </p:extLst>
          </p:nvPr>
        </p:nvGraphicFramePr>
        <p:xfrm>
          <a:off x="126623" y="6057096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883367"/>
              </p:ext>
            </p:extLst>
          </p:nvPr>
        </p:nvGraphicFramePr>
        <p:xfrm>
          <a:off x="74709" y="4653136"/>
          <a:ext cx="3563888" cy="459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696"/>
                <a:gridCol w="1728192"/>
              </a:tblGrid>
              <a:tr h="459407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20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7" name="Group 96"/>
          <p:cNvGrpSpPr/>
          <p:nvPr/>
        </p:nvGrpSpPr>
        <p:grpSpPr>
          <a:xfrm>
            <a:off x="2231842" y="5138142"/>
            <a:ext cx="1116022" cy="809402"/>
            <a:chOff x="7410548" y="5138142"/>
            <a:chExt cx="1116022" cy="809402"/>
          </a:xfrm>
        </p:grpSpPr>
        <p:pic>
          <p:nvPicPr>
            <p:cNvPr id="98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/>
          <p:cNvGrpSpPr/>
          <p:nvPr/>
        </p:nvGrpSpPr>
        <p:grpSpPr>
          <a:xfrm>
            <a:off x="2250821" y="3883082"/>
            <a:ext cx="1136353" cy="788951"/>
            <a:chOff x="4497510" y="4071286"/>
            <a:chExt cx="1136353" cy="788951"/>
          </a:xfrm>
        </p:grpSpPr>
        <p:pic>
          <p:nvPicPr>
            <p:cNvPr id="47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818" y="4071286"/>
              <a:ext cx="971045" cy="68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1522" y="4124596"/>
              <a:ext cx="971045" cy="68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510" y="4171191"/>
              <a:ext cx="971045" cy="68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399333" y="1141946"/>
            <a:ext cx="2989684" cy="4976193"/>
            <a:chOff x="5557614" y="1368883"/>
            <a:chExt cx="2989684" cy="4976193"/>
          </a:xfrm>
        </p:grpSpPr>
        <p:pic>
          <p:nvPicPr>
            <p:cNvPr id="51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Group 58"/>
            <p:cNvGrpSpPr/>
            <p:nvPr/>
          </p:nvGrpSpPr>
          <p:grpSpPr>
            <a:xfrm>
              <a:off x="5557614" y="1368883"/>
              <a:ext cx="1224136" cy="4976193"/>
              <a:chOff x="5588496" y="1015608"/>
              <a:chExt cx="1224136" cy="4976193"/>
            </a:xfrm>
          </p:grpSpPr>
          <p:pic>
            <p:nvPicPr>
              <p:cNvPr id="63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5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6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030854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0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Rectangle 89"/>
          <p:cNvSpPr/>
          <p:nvPr/>
        </p:nvSpPr>
        <p:spPr>
          <a:xfrm>
            <a:off x="3673961" y="4650880"/>
            <a:ext cx="1546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3D </a:t>
            </a:r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warping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3637395" y="2585663"/>
            <a:ext cx="2446773" cy="1532493"/>
            <a:chOff x="3707904" y="2348880"/>
            <a:chExt cx="2446773" cy="1532493"/>
          </a:xfrm>
        </p:grpSpPr>
        <p:grpSp>
          <p:nvGrpSpPr>
            <p:cNvPr id="128" name="Group 127"/>
            <p:cNvGrpSpPr/>
            <p:nvPr/>
          </p:nvGrpSpPr>
          <p:grpSpPr>
            <a:xfrm>
              <a:off x="3707904" y="2348880"/>
              <a:ext cx="1636919" cy="1183759"/>
              <a:chOff x="3563888" y="2348880"/>
              <a:chExt cx="1636919" cy="1183759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3563888" y="2348880"/>
                <a:ext cx="16369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 smtClean="0">
                    <a:latin typeface="Microsoft Sans Serif" pitchFamily="34" charset="0"/>
                    <a:cs typeface="Microsoft Sans Serif" pitchFamily="34" charset="0"/>
                  </a:rPr>
                  <a:t>Depth image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3736321" y="2734751"/>
                <a:ext cx="1116022" cy="797888"/>
                <a:chOff x="2915816" y="2744276"/>
                <a:chExt cx="1116022" cy="797888"/>
              </a:xfrm>
            </p:grpSpPr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9104" y="2744276"/>
                  <a:ext cx="992734" cy="702459"/>
                </a:xfrm>
                <a:prstGeom prst="rect">
                  <a:avLst/>
                </a:prstGeom>
              </p:spPr>
            </p:pic>
            <p:pic>
              <p:nvPicPr>
                <p:cNvPr id="136" name="Picture 135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7997" y="2802174"/>
                  <a:ext cx="992734" cy="702459"/>
                </a:xfrm>
                <a:prstGeom prst="rect">
                  <a:avLst/>
                </a:prstGeom>
              </p:spPr>
            </p:pic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5816" y="2839705"/>
                  <a:ext cx="992734" cy="7024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9" name="Group 128"/>
            <p:cNvGrpSpPr/>
            <p:nvPr/>
          </p:nvGrpSpPr>
          <p:grpSpPr>
            <a:xfrm>
              <a:off x="5283485" y="2400340"/>
              <a:ext cx="871192" cy="1481033"/>
              <a:chOff x="4987948" y="2285799"/>
              <a:chExt cx="583160" cy="1481033"/>
            </a:xfrm>
          </p:grpSpPr>
          <p:sp>
            <p:nvSpPr>
              <p:cNvPr id="130" name="Rectangle 129"/>
              <p:cNvSpPr/>
              <p:nvPr/>
            </p:nvSpPr>
            <p:spPr>
              <a:xfrm rot="10800000">
                <a:off x="5136163" y="2722075"/>
                <a:ext cx="290343" cy="706202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987948" y="2285799"/>
                <a:ext cx="5831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600" dirty="0" smtClean="0">
                    <a:latin typeface="Microsoft Sans Serif" pitchFamily="34" charset="0"/>
                    <a:cs typeface="Microsoft Sans Serif" pitchFamily="34" charset="0"/>
                  </a:rPr>
                  <a:t>Near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5061755" y="3428278"/>
                <a:ext cx="4077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600" dirty="0" smtClean="0">
                    <a:latin typeface="Microsoft Sans Serif" pitchFamily="34" charset="0"/>
                    <a:cs typeface="Microsoft Sans Serif" pitchFamily="34" charset="0"/>
                  </a:rPr>
                  <a:t>Far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</p:grpSp>
      <p:sp>
        <p:nvSpPr>
          <p:cNvPr id="138" name="Rectangle 1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Based Rendering</a:t>
            </a:r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7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Based Rendering</a:t>
            </a:r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 rot="10800000">
            <a:off x="1893090" y="2060848"/>
            <a:ext cx="293914" cy="432048"/>
            <a:chOff x="2240176" y="6291410"/>
            <a:chExt cx="293914" cy="432048"/>
          </a:xfrm>
        </p:grpSpPr>
        <p:sp>
          <p:nvSpPr>
            <p:cNvPr id="77" name="Isosceles Triangle 76"/>
            <p:cNvSpPr/>
            <p:nvPr/>
          </p:nvSpPr>
          <p:spPr>
            <a:xfrm rot="10800000">
              <a:off x="2240176" y="6291410"/>
              <a:ext cx="293914" cy="254146"/>
            </a:xfrm>
            <a:prstGeom prst="triangl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47888" y="6418483"/>
              <a:ext cx="278488" cy="304975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 rot="10800000">
            <a:off x="6782330" y="1997312"/>
            <a:ext cx="293914" cy="432048"/>
            <a:chOff x="2240176" y="6291410"/>
            <a:chExt cx="293914" cy="4320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2" name="Isosceles Triangle 81"/>
            <p:cNvSpPr/>
            <p:nvPr/>
          </p:nvSpPr>
          <p:spPr>
            <a:xfrm rot="10800000">
              <a:off x="2240176" y="6291410"/>
              <a:ext cx="293914" cy="254146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47888" y="6418483"/>
              <a:ext cx="278488" cy="3049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1168655" y="1337945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Physical</a:t>
            </a:r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 camera </a:t>
            </a:r>
          </a:p>
          <a:p>
            <a:pPr algn="ctr"/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parameters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156176" y="1341364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Virtual</a:t>
            </a:r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 camera </a:t>
            </a:r>
          </a:p>
          <a:p>
            <a:pPr algn="ctr"/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parameters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807095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400" dirty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2400" dirty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20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Based Rendering</a:t>
            </a:r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 rot="10800000">
            <a:off x="1893090" y="2060848"/>
            <a:ext cx="293914" cy="432048"/>
            <a:chOff x="2240176" y="6291410"/>
            <a:chExt cx="293914" cy="432048"/>
          </a:xfrm>
        </p:grpSpPr>
        <p:sp>
          <p:nvSpPr>
            <p:cNvPr id="77" name="Isosceles Triangle 76"/>
            <p:cNvSpPr/>
            <p:nvPr/>
          </p:nvSpPr>
          <p:spPr>
            <a:xfrm rot="10800000">
              <a:off x="2240176" y="6291410"/>
              <a:ext cx="293914" cy="254146"/>
            </a:xfrm>
            <a:prstGeom prst="triangl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47888" y="6418483"/>
              <a:ext cx="278488" cy="304975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 rot="10800000">
            <a:off x="6782330" y="1997312"/>
            <a:ext cx="293914" cy="432048"/>
            <a:chOff x="2240176" y="6291410"/>
            <a:chExt cx="293914" cy="4320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2" name="Isosceles Triangle 81"/>
            <p:cNvSpPr/>
            <p:nvPr/>
          </p:nvSpPr>
          <p:spPr>
            <a:xfrm rot="10800000">
              <a:off x="2240176" y="6291410"/>
              <a:ext cx="293914" cy="254146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47888" y="6418483"/>
              <a:ext cx="278488" cy="3049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6156176" y="4287937"/>
            <a:ext cx="1713340" cy="1365982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1168655" y="1337945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Physical</a:t>
            </a:r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 camera </a:t>
            </a:r>
          </a:p>
          <a:p>
            <a:pPr algn="ctr"/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parameters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156176" y="1341364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Virtual</a:t>
            </a:r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 camera </a:t>
            </a:r>
          </a:p>
          <a:p>
            <a:pPr algn="ctr"/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parameters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807095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400" dirty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2400" dirty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20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84" y="4295266"/>
            <a:ext cx="1713340" cy="136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Based Rendering</a:t>
            </a:r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 rot="10800000">
            <a:off x="1893090" y="2060848"/>
            <a:ext cx="293914" cy="432048"/>
            <a:chOff x="2240176" y="6291410"/>
            <a:chExt cx="293914" cy="432048"/>
          </a:xfrm>
        </p:grpSpPr>
        <p:sp>
          <p:nvSpPr>
            <p:cNvPr id="77" name="Isosceles Triangle 76"/>
            <p:cNvSpPr/>
            <p:nvPr/>
          </p:nvSpPr>
          <p:spPr>
            <a:xfrm rot="10800000">
              <a:off x="2240176" y="6291410"/>
              <a:ext cx="293914" cy="254146"/>
            </a:xfrm>
            <a:prstGeom prst="triangl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47888" y="6418483"/>
              <a:ext cx="278488" cy="304975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 rot="10800000">
            <a:off x="6782330" y="1997312"/>
            <a:ext cx="293914" cy="432048"/>
            <a:chOff x="2240176" y="6291410"/>
            <a:chExt cx="293914" cy="4320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2" name="Isosceles Triangle 81"/>
            <p:cNvSpPr/>
            <p:nvPr/>
          </p:nvSpPr>
          <p:spPr>
            <a:xfrm rot="10800000">
              <a:off x="2240176" y="6291410"/>
              <a:ext cx="293914" cy="254146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47888" y="6418483"/>
              <a:ext cx="278488" cy="3049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6156176" y="4287937"/>
            <a:ext cx="1713340" cy="1365982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2" descr="C:\Pravin\Papers\EUSIPCO\2012\Poster\img\news-d-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86" y="2644183"/>
            <a:ext cx="1670330" cy="138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1168655" y="1337945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Physical</a:t>
            </a:r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 camera </a:t>
            </a:r>
          </a:p>
          <a:p>
            <a:pPr algn="ctr"/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parameters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156176" y="1341364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Virtual</a:t>
            </a:r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 camera </a:t>
            </a:r>
          </a:p>
          <a:p>
            <a:pPr algn="ctr"/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parameters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807095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400" dirty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2400" dirty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42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84" y="4295266"/>
            <a:ext cx="1713340" cy="136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Based Rendering</a:t>
            </a:r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 rot="10800000">
            <a:off x="1893090" y="2060848"/>
            <a:ext cx="293914" cy="432048"/>
            <a:chOff x="2240176" y="6291410"/>
            <a:chExt cx="293914" cy="432048"/>
          </a:xfrm>
        </p:grpSpPr>
        <p:sp>
          <p:nvSpPr>
            <p:cNvPr id="77" name="Isosceles Triangle 76"/>
            <p:cNvSpPr/>
            <p:nvPr/>
          </p:nvSpPr>
          <p:spPr>
            <a:xfrm rot="10800000">
              <a:off x="2240176" y="6291410"/>
              <a:ext cx="293914" cy="254146"/>
            </a:xfrm>
            <a:prstGeom prst="triangl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247888" y="6418483"/>
              <a:ext cx="278488" cy="304975"/>
            </a:xfrm>
            <a:prstGeom prst="rect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 rot="10800000">
            <a:off x="6782330" y="1997312"/>
            <a:ext cx="293914" cy="432048"/>
            <a:chOff x="2240176" y="6291410"/>
            <a:chExt cx="293914" cy="43204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2" name="Isosceles Triangle 81"/>
            <p:cNvSpPr/>
            <p:nvPr/>
          </p:nvSpPr>
          <p:spPr>
            <a:xfrm rot="10800000">
              <a:off x="2240176" y="6291410"/>
              <a:ext cx="293914" cy="254146"/>
            </a:xfrm>
            <a:prstGeom prst="triangl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247888" y="6418483"/>
              <a:ext cx="278488" cy="30497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/>
          <p:cNvSpPr/>
          <p:nvPr/>
        </p:nvSpPr>
        <p:spPr>
          <a:xfrm>
            <a:off x="6156176" y="4287937"/>
            <a:ext cx="1713340" cy="1365982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2" descr="C:\Pravin\Papers\EUSIPCO\2012\Poster\img\news-d-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486" y="2644183"/>
            <a:ext cx="1670330" cy="138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>
            <a:off x="1168655" y="1337945"/>
            <a:ext cx="1742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Physical</a:t>
            </a:r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 camera </a:t>
            </a:r>
          </a:p>
          <a:p>
            <a:pPr algn="ctr"/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parameters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156176" y="1341364"/>
            <a:ext cx="1561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Microsoft Sans Serif" pitchFamily="34" charset="0"/>
                <a:cs typeface="Microsoft Sans Serif" pitchFamily="34" charset="0"/>
              </a:rPr>
              <a:t>Virtual</a:t>
            </a:r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 camera </a:t>
            </a:r>
          </a:p>
          <a:p>
            <a:pPr algn="ctr"/>
            <a:r>
              <a:rPr lang="sv-SE" sz="1600" dirty="0" smtClean="0">
                <a:latin typeface="Microsoft Sans Serif" pitchFamily="34" charset="0"/>
                <a:cs typeface="Microsoft Sans Serif" pitchFamily="34" charset="0"/>
              </a:rPr>
              <a:t>parameters</a:t>
            </a:r>
            <a:endParaRPr lang="en-US" sz="16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807095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400" dirty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sz="2400" dirty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049137" y="4594034"/>
            <a:ext cx="4759287" cy="804892"/>
          </a:xfrm>
          <a:custGeom>
            <a:avLst/>
            <a:gdLst>
              <a:gd name="connsiteX0" fmla="*/ 0 w 4759287"/>
              <a:gd name="connsiteY0" fmla="*/ 110168 h 782898"/>
              <a:gd name="connsiteX1" fmla="*/ 2732183 w 4759287"/>
              <a:gd name="connsiteY1" fmla="*/ 782197 h 782898"/>
              <a:gd name="connsiteX2" fmla="*/ 4759287 w 4759287"/>
              <a:gd name="connsiteY2" fmla="*/ 0 h 782898"/>
              <a:gd name="connsiteX0" fmla="*/ 0 w 4759287"/>
              <a:gd name="connsiteY0" fmla="*/ 110168 h 804892"/>
              <a:gd name="connsiteX1" fmla="*/ 2489812 w 4759287"/>
              <a:gd name="connsiteY1" fmla="*/ 804231 h 804892"/>
              <a:gd name="connsiteX2" fmla="*/ 4759287 w 4759287"/>
              <a:gd name="connsiteY2" fmla="*/ 0 h 80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9287" h="804892">
                <a:moveTo>
                  <a:pt x="0" y="110168"/>
                </a:moveTo>
                <a:cubicBezTo>
                  <a:pt x="969484" y="455363"/>
                  <a:pt x="1696598" y="822592"/>
                  <a:pt x="2489812" y="804231"/>
                </a:cubicBezTo>
                <a:cubicBezTo>
                  <a:pt x="3283026" y="785870"/>
                  <a:pt x="4142342" y="381918"/>
                  <a:pt x="4759287" y="0"/>
                </a:cubicBez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9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-Turn Arrow 3"/>
          <p:cNvSpPr/>
          <p:nvPr/>
        </p:nvSpPr>
        <p:spPr>
          <a:xfrm rot="5400000">
            <a:off x="3307294" y="2821499"/>
            <a:ext cx="1361431" cy="214438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623943" y="984176"/>
            <a:ext cx="5501025" cy="114390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Depth pixels represent shortest distance between object points and the camera plane</a:t>
            </a:r>
          </a:p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To be estimated from multiview imagery</a:t>
            </a:r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72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5" name="Table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24950"/>
              </p:ext>
            </p:extLst>
          </p:nvPr>
        </p:nvGraphicFramePr>
        <p:xfrm>
          <a:off x="126623" y="6057096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6" name="Table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37491"/>
              </p:ext>
            </p:extLst>
          </p:nvPr>
        </p:nvGraphicFramePr>
        <p:xfrm>
          <a:off x="74709" y="4653136"/>
          <a:ext cx="3563888" cy="459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696"/>
                <a:gridCol w="1728192"/>
              </a:tblGrid>
              <a:tr h="459407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20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7" name="Group 96"/>
          <p:cNvGrpSpPr/>
          <p:nvPr/>
        </p:nvGrpSpPr>
        <p:grpSpPr>
          <a:xfrm>
            <a:off x="2231842" y="5138142"/>
            <a:ext cx="1116022" cy="809402"/>
            <a:chOff x="7410548" y="5138142"/>
            <a:chExt cx="1116022" cy="809402"/>
          </a:xfrm>
        </p:grpSpPr>
        <p:pic>
          <p:nvPicPr>
            <p:cNvPr id="98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/>
          <p:cNvGrpSpPr/>
          <p:nvPr/>
        </p:nvGrpSpPr>
        <p:grpSpPr>
          <a:xfrm>
            <a:off x="2250821" y="3883082"/>
            <a:ext cx="1136353" cy="788951"/>
            <a:chOff x="4497510" y="4071286"/>
            <a:chExt cx="1136353" cy="788951"/>
          </a:xfrm>
        </p:grpSpPr>
        <p:pic>
          <p:nvPicPr>
            <p:cNvPr id="47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818" y="4071286"/>
              <a:ext cx="971045" cy="68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4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1522" y="4124596"/>
              <a:ext cx="971045" cy="680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8" descr="C:\Coding\Projects\SDIBR\ConnectionInfoViewSynthesis\CVSynthesis\CVSTest\v0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510" y="4171191"/>
              <a:ext cx="971045" cy="6890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399333" y="1141946"/>
            <a:ext cx="2989684" cy="4976193"/>
            <a:chOff x="5557614" y="1368883"/>
            <a:chExt cx="2989684" cy="4976193"/>
          </a:xfrm>
        </p:grpSpPr>
        <p:pic>
          <p:nvPicPr>
            <p:cNvPr id="51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Group 58"/>
            <p:cNvGrpSpPr/>
            <p:nvPr/>
          </p:nvGrpSpPr>
          <p:grpSpPr>
            <a:xfrm>
              <a:off x="5557614" y="1368883"/>
              <a:ext cx="1224136" cy="4976193"/>
              <a:chOff x="5588496" y="1015608"/>
              <a:chExt cx="1224136" cy="4976193"/>
            </a:xfrm>
          </p:grpSpPr>
          <p:pic>
            <p:nvPicPr>
              <p:cNvPr id="63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4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5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6" name="Picture 2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030854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0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0" name="Rectangle 89"/>
          <p:cNvSpPr/>
          <p:nvPr/>
        </p:nvSpPr>
        <p:spPr>
          <a:xfrm>
            <a:off x="3673961" y="4650880"/>
            <a:ext cx="15461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3D </a:t>
            </a:r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warping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3637395" y="2585663"/>
            <a:ext cx="2446773" cy="1532493"/>
            <a:chOff x="3707904" y="2348880"/>
            <a:chExt cx="2446773" cy="1532493"/>
          </a:xfrm>
        </p:grpSpPr>
        <p:grpSp>
          <p:nvGrpSpPr>
            <p:cNvPr id="128" name="Group 127"/>
            <p:cNvGrpSpPr/>
            <p:nvPr/>
          </p:nvGrpSpPr>
          <p:grpSpPr>
            <a:xfrm>
              <a:off x="3707904" y="2348880"/>
              <a:ext cx="1636919" cy="1183759"/>
              <a:chOff x="3563888" y="2348880"/>
              <a:chExt cx="1636919" cy="1183759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3563888" y="2348880"/>
                <a:ext cx="16369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000" dirty="0" smtClean="0">
                    <a:latin typeface="Microsoft Sans Serif" pitchFamily="34" charset="0"/>
                    <a:cs typeface="Microsoft Sans Serif" pitchFamily="34" charset="0"/>
                  </a:rPr>
                  <a:t>Depth image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3736321" y="2734751"/>
                <a:ext cx="1116022" cy="797888"/>
                <a:chOff x="2915816" y="2744276"/>
                <a:chExt cx="1116022" cy="797888"/>
              </a:xfrm>
            </p:grpSpPr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9104" y="2744276"/>
                  <a:ext cx="992734" cy="702459"/>
                </a:xfrm>
                <a:prstGeom prst="rect">
                  <a:avLst/>
                </a:prstGeom>
              </p:spPr>
            </p:pic>
            <p:pic>
              <p:nvPicPr>
                <p:cNvPr id="136" name="Picture 135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7997" y="2802174"/>
                  <a:ext cx="992734" cy="702459"/>
                </a:xfrm>
                <a:prstGeom prst="rect">
                  <a:avLst/>
                </a:prstGeom>
              </p:spPr>
            </p:pic>
            <p:pic>
              <p:nvPicPr>
                <p:cNvPr id="137" name="Picture 136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5816" y="2839705"/>
                  <a:ext cx="992734" cy="70245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9" name="Group 128"/>
            <p:cNvGrpSpPr/>
            <p:nvPr/>
          </p:nvGrpSpPr>
          <p:grpSpPr>
            <a:xfrm>
              <a:off x="5283485" y="2400340"/>
              <a:ext cx="871192" cy="1481033"/>
              <a:chOff x="4987948" y="2285799"/>
              <a:chExt cx="583160" cy="1481033"/>
            </a:xfrm>
          </p:grpSpPr>
          <p:sp>
            <p:nvSpPr>
              <p:cNvPr id="130" name="Rectangle 129"/>
              <p:cNvSpPr/>
              <p:nvPr/>
            </p:nvSpPr>
            <p:spPr>
              <a:xfrm rot="10800000">
                <a:off x="5136163" y="2722075"/>
                <a:ext cx="290343" cy="706202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4987948" y="2285799"/>
                <a:ext cx="5831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600" dirty="0" smtClean="0">
                    <a:latin typeface="Microsoft Sans Serif" pitchFamily="34" charset="0"/>
                    <a:cs typeface="Microsoft Sans Serif" pitchFamily="34" charset="0"/>
                  </a:rPr>
                  <a:t>Near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132" name="TextBox 131"/>
              <p:cNvSpPr txBox="1"/>
              <p:nvPr/>
            </p:nvSpPr>
            <p:spPr>
              <a:xfrm>
                <a:off x="5061755" y="3428278"/>
                <a:ext cx="4077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1600" dirty="0" smtClean="0">
                    <a:latin typeface="Microsoft Sans Serif" pitchFamily="34" charset="0"/>
                    <a:cs typeface="Microsoft Sans Serif" pitchFamily="34" charset="0"/>
                  </a:rPr>
                  <a:t>Far</a:t>
                </a:r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</p:grpSp>
      <p:sp>
        <p:nvSpPr>
          <p:cNvPr id="138" name="Rectangle 1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Based Rendering</a:t>
            </a:r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90475" y="5809044"/>
            <a:ext cx="5048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[1] C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b="1" dirty="0" err="1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Fehn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: Depth-image-based 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rendering DIBR, compression, and transmission for a new approach on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3D-TV, SPIE, 2004.</a:t>
            </a:r>
            <a:endParaRPr lang="en-US" b="1" dirty="0">
              <a:solidFill>
                <a:srgbClr val="FF0000"/>
              </a:solidFill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1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401713"/>
              </p:ext>
            </p:extLst>
          </p:nvPr>
        </p:nvGraphicFramePr>
        <p:xfrm>
          <a:off x="35496" y="1124744"/>
          <a:ext cx="913968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370825"/>
            <a:ext cx="3030948" cy="2483615"/>
            <a:chOff x="827584" y="1895347"/>
            <a:chExt cx="3030948" cy="2483615"/>
          </a:xfrm>
        </p:grpSpPr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226331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884119"/>
              </p:ext>
            </p:extLst>
          </p:nvPr>
        </p:nvGraphicFramePr>
        <p:xfrm>
          <a:off x="30552" y="4852468"/>
          <a:ext cx="59766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5" name="Rectangle 84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Estimation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03848" y="4344542"/>
            <a:ext cx="2730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Estimated depth maps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49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Motivation </a:t>
            </a:r>
            <a:r>
              <a:rPr lang="en-US" sz="44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&amp;</a:t>
            </a:r>
            <a:r>
              <a:rPr lang="en-US" sz="4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 Background</a:t>
            </a:r>
            <a:endParaRPr lang="sv-SE" sz="44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72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203848" y="4344542"/>
            <a:ext cx="2730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Estimated depth maps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449964"/>
              </p:ext>
            </p:extLst>
          </p:nvPr>
        </p:nvGraphicFramePr>
        <p:xfrm>
          <a:off x="35496" y="1124744"/>
          <a:ext cx="913968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370825"/>
            <a:ext cx="3030948" cy="2483615"/>
            <a:chOff x="827584" y="1895347"/>
            <a:chExt cx="3030948" cy="2483615"/>
          </a:xfrm>
        </p:grpSpPr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226331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648069"/>
              </p:ext>
            </p:extLst>
          </p:nvPr>
        </p:nvGraphicFramePr>
        <p:xfrm>
          <a:off x="30552" y="4852468"/>
          <a:ext cx="59766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9" name="Rounded Rectangle 28"/>
          <p:cNvSpPr/>
          <p:nvPr/>
        </p:nvSpPr>
        <p:spPr>
          <a:xfrm>
            <a:off x="1527923" y="2981240"/>
            <a:ext cx="4406160" cy="1763412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Stereo-matching algorithm with Graph-cut optimization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Estimation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5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32838"/>
              </p:ext>
            </p:extLst>
          </p:nvPr>
        </p:nvGraphicFramePr>
        <p:xfrm>
          <a:off x="35496" y="1124744"/>
          <a:ext cx="913968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370825"/>
            <a:ext cx="3030948" cy="2483615"/>
            <a:chOff x="827584" y="1895347"/>
            <a:chExt cx="3030948" cy="2483615"/>
          </a:xfrm>
        </p:grpSpPr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226331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9242207"/>
              </p:ext>
            </p:extLst>
          </p:nvPr>
        </p:nvGraphicFramePr>
        <p:xfrm>
          <a:off x="30552" y="4852468"/>
          <a:ext cx="597666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9" name="Rectangle 58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Estimation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138818"/>
              </p:ext>
            </p:extLst>
          </p:nvPr>
        </p:nvGraphicFramePr>
        <p:xfrm>
          <a:off x="35496" y="1124744"/>
          <a:ext cx="913968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298817"/>
            <a:ext cx="7509770" cy="2555623"/>
            <a:chOff x="827584" y="1823339"/>
            <a:chExt cx="7509770" cy="2555623"/>
          </a:xfrm>
        </p:grpSpPr>
        <p:cxnSp>
          <p:nvCxnSpPr>
            <p:cNvPr id="2065" name="Straight Arrow Connector 2064"/>
            <p:cNvCxnSpPr>
              <a:stCxn id="84" idx="2"/>
              <a:endCxn id="68" idx="0"/>
            </p:cNvCxnSpPr>
            <p:nvPr/>
          </p:nvCxnSpPr>
          <p:spPr>
            <a:xfrm flipH="1">
              <a:off x="6817872" y="2970241"/>
              <a:ext cx="2479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226331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66" name="Group 2065"/>
            <p:cNvGrpSpPr/>
            <p:nvPr/>
          </p:nvGrpSpPr>
          <p:grpSpPr>
            <a:xfrm>
              <a:off x="5306406" y="1823339"/>
              <a:ext cx="3030948" cy="2531240"/>
              <a:chOff x="5306406" y="2183379"/>
              <a:chExt cx="3030948" cy="2531240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1375" y="3571206"/>
                <a:ext cx="1432994" cy="1143413"/>
              </a:xfrm>
              <a:prstGeom prst="rect">
                <a:avLst/>
              </a:prstGeom>
            </p:spPr>
          </p:pic>
          <p:sp>
            <p:nvSpPr>
              <p:cNvPr id="84" name="Rounded Rectangle 83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2050" name="Elbow Connector 2049"/>
              <p:cNvCxnSpPr/>
              <p:nvPr/>
            </p:nvCxnSpPr>
            <p:spPr>
              <a:xfrm rot="5400000">
                <a:off x="7642624" y="2327112"/>
                <a:ext cx="838464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2" name="Elbow Connector 2051"/>
              <p:cNvCxnSpPr/>
              <p:nvPr/>
            </p:nvCxnSpPr>
            <p:spPr>
              <a:xfrm rot="5400000">
                <a:off x="6555340" y="2448390"/>
                <a:ext cx="530024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6" name="Elbow Connector 2055"/>
              <p:cNvCxnSpPr/>
              <p:nvPr/>
            </p:nvCxnSpPr>
            <p:spPr>
              <a:xfrm rot="16200000" flipH="1">
                <a:off x="5163403" y="2330899"/>
                <a:ext cx="833945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191558"/>
              </p:ext>
            </p:extLst>
          </p:nvPr>
        </p:nvGraphicFramePr>
        <p:xfrm>
          <a:off x="30552" y="4852468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 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Estimation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83547"/>
              </p:ext>
            </p:extLst>
          </p:nvPr>
        </p:nvGraphicFramePr>
        <p:xfrm>
          <a:off x="35496" y="1124744"/>
          <a:ext cx="913968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298817"/>
            <a:ext cx="7509770" cy="2555623"/>
            <a:chOff x="827584" y="1823339"/>
            <a:chExt cx="7509770" cy="2555623"/>
          </a:xfrm>
        </p:grpSpPr>
        <p:cxnSp>
          <p:nvCxnSpPr>
            <p:cNvPr id="2065" name="Straight Arrow Connector 2064"/>
            <p:cNvCxnSpPr>
              <a:stCxn id="84" idx="2"/>
              <a:endCxn id="68" idx="0"/>
            </p:cNvCxnSpPr>
            <p:nvPr/>
          </p:nvCxnSpPr>
          <p:spPr>
            <a:xfrm flipH="1">
              <a:off x="6817872" y="2970241"/>
              <a:ext cx="2479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226331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66" name="Group 2065"/>
            <p:cNvGrpSpPr/>
            <p:nvPr/>
          </p:nvGrpSpPr>
          <p:grpSpPr>
            <a:xfrm>
              <a:off x="3203848" y="1823339"/>
              <a:ext cx="5133506" cy="2531240"/>
              <a:chOff x="3203848" y="2183379"/>
              <a:chExt cx="5133506" cy="2531240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1375" y="3571206"/>
                <a:ext cx="1432994" cy="1143413"/>
              </a:xfrm>
              <a:prstGeom prst="rect">
                <a:avLst/>
              </a:prstGeom>
            </p:spPr>
          </p:pic>
          <p:sp>
            <p:nvSpPr>
              <p:cNvPr id="84" name="Rounded Rectangle 83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2050" name="Elbow Connector 2049"/>
              <p:cNvCxnSpPr/>
              <p:nvPr/>
            </p:nvCxnSpPr>
            <p:spPr>
              <a:xfrm rot="5400000">
                <a:off x="7642624" y="2327112"/>
                <a:ext cx="838464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2" name="Elbow Connector 2051"/>
              <p:cNvCxnSpPr/>
              <p:nvPr/>
            </p:nvCxnSpPr>
            <p:spPr>
              <a:xfrm rot="5400000">
                <a:off x="6555340" y="2448390"/>
                <a:ext cx="530024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6" name="Elbow Connector 2055"/>
              <p:cNvCxnSpPr/>
              <p:nvPr/>
            </p:nvCxnSpPr>
            <p:spPr>
              <a:xfrm rot="16200000" flipH="1">
                <a:off x="5163403" y="2330899"/>
                <a:ext cx="833945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3203848" y="4229104"/>
                <a:ext cx="27302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Estimated depth maps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331302"/>
              </p:ext>
            </p:extLst>
          </p:nvPr>
        </p:nvGraphicFramePr>
        <p:xfrm>
          <a:off x="30552" y="4852468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 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4" name="Rectangle 53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Estimation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602141"/>
              </p:ext>
            </p:extLst>
          </p:nvPr>
        </p:nvGraphicFramePr>
        <p:xfrm>
          <a:off x="35496" y="1124744"/>
          <a:ext cx="913968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298817"/>
            <a:ext cx="7509770" cy="2445835"/>
            <a:chOff x="827584" y="1823339"/>
            <a:chExt cx="7509770" cy="2445835"/>
          </a:xfrm>
        </p:grpSpPr>
        <p:cxnSp>
          <p:nvCxnSpPr>
            <p:cNvPr id="2065" name="Straight Arrow Connector 2064"/>
            <p:cNvCxnSpPr>
              <a:stCxn id="84" idx="2"/>
            </p:cNvCxnSpPr>
            <p:nvPr/>
          </p:nvCxnSpPr>
          <p:spPr>
            <a:xfrm>
              <a:off x="6820351" y="2970241"/>
              <a:ext cx="0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66" name="Group 2065"/>
            <p:cNvGrpSpPr/>
            <p:nvPr/>
          </p:nvGrpSpPr>
          <p:grpSpPr>
            <a:xfrm>
              <a:off x="3203848" y="1823339"/>
              <a:ext cx="5133506" cy="2445835"/>
              <a:chOff x="3203848" y="2183379"/>
              <a:chExt cx="5133506" cy="244583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2050" name="Elbow Connector 2049"/>
              <p:cNvCxnSpPr/>
              <p:nvPr/>
            </p:nvCxnSpPr>
            <p:spPr>
              <a:xfrm rot="5400000">
                <a:off x="7642624" y="2327112"/>
                <a:ext cx="838464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2" name="Elbow Connector 2051"/>
              <p:cNvCxnSpPr/>
              <p:nvPr/>
            </p:nvCxnSpPr>
            <p:spPr>
              <a:xfrm rot="5400000">
                <a:off x="6555340" y="2448390"/>
                <a:ext cx="530024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6" name="Elbow Connector 2055"/>
              <p:cNvCxnSpPr/>
              <p:nvPr/>
            </p:nvCxnSpPr>
            <p:spPr>
              <a:xfrm rot="16200000" flipH="1">
                <a:off x="5163403" y="2330899"/>
                <a:ext cx="833945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3203848" y="4229104"/>
                <a:ext cx="27302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Estimated depth maps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844" y="5899306"/>
            <a:ext cx="911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961506"/>
              </p:ext>
            </p:extLst>
          </p:nvPr>
        </p:nvGraphicFramePr>
        <p:xfrm>
          <a:off x="30552" y="4852468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 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4" name="Rectangle 53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Estimation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783" y="764704"/>
            <a:ext cx="8957747" cy="58121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 descr="C:\Pravin\Papers\EUSIPCO\2012\Poster\img\news-d-2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41" y="1916832"/>
            <a:ext cx="3622179" cy="29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92" y="1941675"/>
            <a:ext cx="3728356" cy="297492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2844" y="5899306"/>
            <a:ext cx="911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80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80781"/>
              </p:ext>
            </p:extLst>
          </p:nvPr>
        </p:nvGraphicFramePr>
        <p:xfrm>
          <a:off x="35496" y="1124744"/>
          <a:ext cx="913968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298817"/>
            <a:ext cx="7509770" cy="2445835"/>
            <a:chOff x="827584" y="1823339"/>
            <a:chExt cx="7509770" cy="2445835"/>
          </a:xfrm>
        </p:grpSpPr>
        <p:cxnSp>
          <p:nvCxnSpPr>
            <p:cNvPr id="2065" name="Straight Arrow Connector 2064"/>
            <p:cNvCxnSpPr>
              <a:stCxn id="84" idx="2"/>
            </p:cNvCxnSpPr>
            <p:nvPr/>
          </p:nvCxnSpPr>
          <p:spPr>
            <a:xfrm>
              <a:off x="6820351" y="2970241"/>
              <a:ext cx="0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66" name="Group 2065"/>
            <p:cNvGrpSpPr/>
            <p:nvPr/>
          </p:nvGrpSpPr>
          <p:grpSpPr>
            <a:xfrm>
              <a:off x="3203848" y="1823339"/>
              <a:ext cx="5133506" cy="2445835"/>
              <a:chOff x="3203848" y="2183379"/>
              <a:chExt cx="5133506" cy="244583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2050" name="Elbow Connector 2049"/>
              <p:cNvCxnSpPr/>
              <p:nvPr/>
            </p:nvCxnSpPr>
            <p:spPr>
              <a:xfrm rot="5400000">
                <a:off x="7642624" y="2327112"/>
                <a:ext cx="838464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2" name="Elbow Connector 2051"/>
              <p:cNvCxnSpPr/>
              <p:nvPr/>
            </p:nvCxnSpPr>
            <p:spPr>
              <a:xfrm rot="5400000">
                <a:off x="6555340" y="2448390"/>
                <a:ext cx="530024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6" name="Elbow Connector 2055"/>
              <p:cNvCxnSpPr/>
              <p:nvPr/>
            </p:nvCxnSpPr>
            <p:spPr>
              <a:xfrm rot="16200000" flipH="1">
                <a:off x="5163403" y="2330899"/>
                <a:ext cx="833945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3203848" y="4229104"/>
                <a:ext cx="27302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Estimated depth maps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844" y="5899306"/>
            <a:ext cx="911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335194"/>
              </p:ext>
            </p:extLst>
          </p:nvPr>
        </p:nvGraphicFramePr>
        <p:xfrm>
          <a:off x="30552" y="4852468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 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4" name="Rectangle 53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Estimation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783" y="764704"/>
            <a:ext cx="8957747" cy="58121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 descr="C:\Pravin\Papers\EUSIPCO\2012\Poster\img\news-d-2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41" y="1916832"/>
            <a:ext cx="3622179" cy="29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92" y="1941675"/>
            <a:ext cx="3728356" cy="2974926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591548" y="2477609"/>
            <a:ext cx="1197125" cy="131933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111179" y="2477609"/>
            <a:ext cx="1197125" cy="131933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2" idx="6"/>
            <a:endCxn id="33" idx="2"/>
          </p:cNvCxnSpPr>
          <p:nvPr/>
        </p:nvCxnSpPr>
        <p:spPr>
          <a:xfrm>
            <a:off x="2788673" y="3137279"/>
            <a:ext cx="3322506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844" y="5899306"/>
            <a:ext cx="911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66926"/>
              </p:ext>
            </p:extLst>
          </p:nvPr>
        </p:nvGraphicFramePr>
        <p:xfrm>
          <a:off x="35496" y="1124744"/>
          <a:ext cx="913968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298817"/>
            <a:ext cx="7509770" cy="2445835"/>
            <a:chOff x="827584" y="1823339"/>
            <a:chExt cx="7509770" cy="2445835"/>
          </a:xfrm>
        </p:grpSpPr>
        <p:cxnSp>
          <p:nvCxnSpPr>
            <p:cNvPr id="2065" name="Straight Arrow Connector 2064"/>
            <p:cNvCxnSpPr>
              <a:stCxn id="84" idx="2"/>
            </p:cNvCxnSpPr>
            <p:nvPr/>
          </p:nvCxnSpPr>
          <p:spPr>
            <a:xfrm>
              <a:off x="6820351" y="2970241"/>
              <a:ext cx="0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66" name="Group 2065"/>
            <p:cNvGrpSpPr/>
            <p:nvPr/>
          </p:nvGrpSpPr>
          <p:grpSpPr>
            <a:xfrm>
              <a:off x="3203848" y="1823339"/>
              <a:ext cx="5133506" cy="2445835"/>
              <a:chOff x="3203848" y="2183379"/>
              <a:chExt cx="5133506" cy="244583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2050" name="Elbow Connector 2049"/>
              <p:cNvCxnSpPr/>
              <p:nvPr/>
            </p:nvCxnSpPr>
            <p:spPr>
              <a:xfrm rot="5400000">
                <a:off x="7642624" y="2327112"/>
                <a:ext cx="838464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2" name="Elbow Connector 2051"/>
              <p:cNvCxnSpPr/>
              <p:nvPr/>
            </p:nvCxnSpPr>
            <p:spPr>
              <a:xfrm rot="5400000">
                <a:off x="6555340" y="2448390"/>
                <a:ext cx="530024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6" name="Elbow Connector 2055"/>
              <p:cNvCxnSpPr/>
              <p:nvPr/>
            </p:nvCxnSpPr>
            <p:spPr>
              <a:xfrm rot="16200000" flipH="1">
                <a:off x="5163403" y="2330899"/>
                <a:ext cx="833945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3203848" y="4229104"/>
                <a:ext cx="27302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Estimated depth maps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844" y="5899306"/>
            <a:ext cx="911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78217"/>
              </p:ext>
            </p:extLst>
          </p:nvPr>
        </p:nvGraphicFramePr>
        <p:xfrm>
          <a:off x="30552" y="4852468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 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4" name="Rectangle 53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Estimation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783" y="764704"/>
            <a:ext cx="8957747" cy="58121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 descr="C:\Pravin\Papers\EUSIPCO\2012\Poster\img\news-d-2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41" y="1916832"/>
            <a:ext cx="3622179" cy="29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92" y="1941675"/>
            <a:ext cx="3728356" cy="297492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2844" y="5899306"/>
            <a:ext cx="911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304639" y="6290584"/>
            <a:ext cx="6363705" cy="432874"/>
            <a:chOff x="1304639" y="6246516"/>
            <a:chExt cx="6363705" cy="432874"/>
          </a:xfrm>
        </p:grpSpPr>
        <p:grpSp>
          <p:nvGrpSpPr>
            <p:cNvPr id="36" name="Group 35"/>
            <p:cNvGrpSpPr/>
            <p:nvPr/>
          </p:nvGrpSpPr>
          <p:grpSpPr>
            <a:xfrm>
              <a:off x="4353035" y="6246604"/>
              <a:ext cx="293914" cy="432048"/>
              <a:chOff x="807639" y="4869160"/>
              <a:chExt cx="379985" cy="612068"/>
            </a:xfrm>
          </p:grpSpPr>
          <p:sp>
            <p:nvSpPr>
              <p:cNvPr id="64" name="Isosceles Triangle 63"/>
              <p:cNvSpPr/>
              <p:nvPr/>
            </p:nvSpPr>
            <p:spPr>
              <a:xfrm rot="10800000">
                <a:off x="807639" y="4869160"/>
                <a:ext cx="379985" cy="360040"/>
              </a:xfrm>
              <a:prstGeom prst="triangl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817610" y="5049180"/>
                <a:ext cx="360041" cy="432048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433418" y="6246516"/>
              <a:ext cx="293914" cy="432048"/>
              <a:chOff x="807639" y="4869160"/>
              <a:chExt cx="379985" cy="612068"/>
            </a:xfrm>
          </p:grpSpPr>
          <p:sp>
            <p:nvSpPr>
              <p:cNvPr id="62" name="Isosceles Triangle 61"/>
              <p:cNvSpPr/>
              <p:nvPr/>
            </p:nvSpPr>
            <p:spPr>
              <a:xfrm rot="10800000">
                <a:off x="807639" y="4869160"/>
                <a:ext cx="379985" cy="360040"/>
              </a:xfrm>
              <a:prstGeom prst="triangl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817610" y="5049180"/>
                <a:ext cx="360041" cy="432048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307535" y="6246516"/>
              <a:ext cx="293914" cy="432048"/>
              <a:chOff x="807639" y="4869160"/>
              <a:chExt cx="379985" cy="612068"/>
            </a:xfrm>
          </p:grpSpPr>
          <p:sp>
            <p:nvSpPr>
              <p:cNvPr id="59" name="Isosceles Triangle 58"/>
              <p:cNvSpPr/>
              <p:nvPr/>
            </p:nvSpPr>
            <p:spPr>
              <a:xfrm rot="10800000">
                <a:off x="807639" y="4869160"/>
                <a:ext cx="379985" cy="360040"/>
              </a:xfrm>
              <a:prstGeom prst="triangl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17610" y="5049180"/>
                <a:ext cx="360041" cy="432048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465893" y="6246516"/>
              <a:ext cx="293914" cy="432048"/>
              <a:chOff x="807639" y="4869160"/>
              <a:chExt cx="379985" cy="612068"/>
            </a:xfrm>
          </p:grpSpPr>
          <p:sp>
            <p:nvSpPr>
              <p:cNvPr id="55" name="Isosceles Triangle 54"/>
              <p:cNvSpPr/>
              <p:nvPr/>
            </p:nvSpPr>
            <p:spPr>
              <a:xfrm rot="10800000">
                <a:off x="807639" y="4869160"/>
                <a:ext cx="379985" cy="360040"/>
              </a:xfrm>
              <a:prstGeom prst="triangl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817610" y="5049180"/>
                <a:ext cx="360041" cy="432048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2240176" y="6247342"/>
              <a:ext cx="293914" cy="432048"/>
              <a:chOff x="807639" y="4869160"/>
              <a:chExt cx="379985" cy="612068"/>
            </a:xfrm>
          </p:grpSpPr>
          <p:sp>
            <p:nvSpPr>
              <p:cNvPr id="45" name="Isosceles Triangle 44"/>
              <p:cNvSpPr/>
              <p:nvPr/>
            </p:nvSpPr>
            <p:spPr>
              <a:xfrm rot="10800000">
                <a:off x="807639" y="4869160"/>
                <a:ext cx="379985" cy="360040"/>
              </a:xfrm>
              <a:prstGeom prst="triangle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817610" y="5049180"/>
                <a:ext cx="360041" cy="432048"/>
              </a:xfrm>
              <a:prstGeom prst="rect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Connector 42"/>
            <p:cNvCxnSpPr/>
            <p:nvPr/>
          </p:nvCxnSpPr>
          <p:spPr>
            <a:xfrm>
              <a:off x="1304639" y="6500662"/>
              <a:ext cx="6363705" cy="0"/>
            </a:xfrm>
            <a:prstGeom prst="line">
              <a:avLst/>
            </a:prstGeom>
            <a:ln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Oval 60"/>
          <p:cNvSpPr/>
          <p:nvPr/>
        </p:nvSpPr>
        <p:spPr>
          <a:xfrm>
            <a:off x="1591548" y="2477609"/>
            <a:ext cx="1197125" cy="131933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111179" y="2477609"/>
            <a:ext cx="1197125" cy="131933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>
            <a:stCxn id="61" idx="6"/>
            <a:endCxn id="66" idx="2"/>
          </p:cNvCxnSpPr>
          <p:nvPr/>
        </p:nvCxnSpPr>
        <p:spPr>
          <a:xfrm>
            <a:off x="2788673" y="3137279"/>
            <a:ext cx="3322506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0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9175"/>
              </p:ext>
            </p:extLst>
          </p:nvPr>
        </p:nvGraphicFramePr>
        <p:xfrm>
          <a:off x="35496" y="1124744"/>
          <a:ext cx="913968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298817"/>
            <a:ext cx="7509770" cy="2445835"/>
            <a:chOff x="827584" y="1823339"/>
            <a:chExt cx="7509770" cy="2445835"/>
          </a:xfrm>
        </p:grpSpPr>
        <p:cxnSp>
          <p:nvCxnSpPr>
            <p:cNvPr id="2065" name="Straight Arrow Connector 2064"/>
            <p:cNvCxnSpPr>
              <a:stCxn id="84" idx="2"/>
            </p:cNvCxnSpPr>
            <p:nvPr/>
          </p:nvCxnSpPr>
          <p:spPr>
            <a:xfrm>
              <a:off x="6820351" y="2970241"/>
              <a:ext cx="0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66" name="Group 2065"/>
            <p:cNvGrpSpPr/>
            <p:nvPr/>
          </p:nvGrpSpPr>
          <p:grpSpPr>
            <a:xfrm>
              <a:off x="3203848" y="1823339"/>
              <a:ext cx="5133506" cy="2445835"/>
              <a:chOff x="3203848" y="2183379"/>
              <a:chExt cx="5133506" cy="2445835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2050" name="Elbow Connector 2049"/>
              <p:cNvCxnSpPr/>
              <p:nvPr/>
            </p:nvCxnSpPr>
            <p:spPr>
              <a:xfrm rot="5400000">
                <a:off x="7642624" y="2327112"/>
                <a:ext cx="838464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2" name="Elbow Connector 2051"/>
              <p:cNvCxnSpPr/>
              <p:nvPr/>
            </p:nvCxnSpPr>
            <p:spPr>
              <a:xfrm rot="5400000">
                <a:off x="6555340" y="2448390"/>
                <a:ext cx="530024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6" name="Elbow Connector 2055"/>
              <p:cNvCxnSpPr/>
              <p:nvPr/>
            </p:nvCxnSpPr>
            <p:spPr>
              <a:xfrm rot="16200000" flipH="1">
                <a:off x="5163403" y="2330899"/>
                <a:ext cx="833945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3203848" y="4229104"/>
                <a:ext cx="27302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Estimated depth maps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12844" y="5899306"/>
            <a:ext cx="911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023553"/>
              </p:ext>
            </p:extLst>
          </p:nvPr>
        </p:nvGraphicFramePr>
        <p:xfrm>
          <a:off x="30552" y="4852468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 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4" name="Rectangle 53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Estimation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783" y="764704"/>
            <a:ext cx="8957747" cy="5812100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 descr="C:\Pravin\Papers\EUSIPCO\2012\Poster\img\news-d-2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41" y="1916832"/>
            <a:ext cx="3622179" cy="29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92" y="1941675"/>
            <a:ext cx="3728356" cy="2974926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591548" y="2477609"/>
            <a:ext cx="1197125" cy="131933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111179" y="2477609"/>
            <a:ext cx="1197125" cy="1319339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2" idx="6"/>
            <a:endCxn id="33" idx="2"/>
          </p:cNvCxnSpPr>
          <p:nvPr/>
        </p:nvCxnSpPr>
        <p:spPr>
          <a:xfrm>
            <a:off x="2788673" y="3137279"/>
            <a:ext cx="3322506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5496" y="5229200"/>
            <a:ext cx="9064855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Problem: Inter-view depth inconsistency</a:t>
            </a:r>
            <a:endParaRPr lang="en-US" sz="3200" u="sng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573" y="5877272"/>
            <a:ext cx="911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27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83547"/>
              </p:ext>
            </p:extLst>
          </p:nvPr>
        </p:nvGraphicFramePr>
        <p:xfrm>
          <a:off x="35496" y="1124744"/>
          <a:ext cx="9139686" cy="365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tx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27584" y="2298817"/>
            <a:ext cx="7509770" cy="2555623"/>
            <a:chOff x="827584" y="1823339"/>
            <a:chExt cx="7509770" cy="2555623"/>
          </a:xfrm>
        </p:grpSpPr>
        <p:cxnSp>
          <p:nvCxnSpPr>
            <p:cNvPr id="2065" name="Straight Arrow Connector 2064"/>
            <p:cNvCxnSpPr>
              <a:stCxn id="84" idx="2"/>
              <a:endCxn id="68" idx="0"/>
            </p:cNvCxnSpPr>
            <p:nvPr/>
          </p:nvCxnSpPr>
          <p:spPr>
            <a:xfrm flipH="1">
              <a:off x="6817872" y="2970241"/>
              <a:ext cx="2479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06" name="Picture 2" descr="C:\Pravin\Papers\EUSIPCO\2012\Poster\img\news-d-2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963" y="3226331"/>
              <a:ext cx="1392185" cy="11526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Straight Arrow Connector 106"/>
            <p:cNvCxnSpPr>
              <a:stCxn id="102" idx="2"/>
            </p:cNvCxnSpPr>
            <p:nvPr/>
          </p:nvCxnSpPr>
          <p:spPr>
            <a:xfrm flipH="1">
              <a:off x="2339051" y="2970241"/>
              <a:ext cx="2478" cy="24092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66" name="Group 2065"/>
            <p:cNvGrpSpPr/>
            <p:nvPr/>
          </p:nvGrpSpPr>
          <p:grpSpPr>
            <a:xfrm>
              <a:off x="3203848" y="1823339"/>
              <a:ext cx="5133506" cy="2531240"/>
              <a:chOff x="3203848" y="2183379"/>
              <a:chExt cx="5133506" cy="2531240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1375" y="3571206"/>
                <a:ext cx="1432994" cy="1143413"/>
              </a:xfrm>
              <a:prstGeom prst="rect">
                <a:avLst/>
              </a:prstGeom>
            </p:spPr>
          </p:pic>
          <p:sp>
            <p:nvSpPr>
              <p:cNvPr id="84" name="Rounded Rectangle 83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2050" name="Elbow Connector 2049"/>
              <p:cNvCxnSpPr/>
              <p:nvPr/>
            </p:nvCxnSpPr>
            <p:spPr>
              <a:xfrm rot="5400000">
                <a:off x="7642624" y="2327112"/>
                <a:ext cx="838464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2" name="Elbow Connector 2051"/>
              <p:cNvCxnSpPr/>
              <p:nvPr/>
            </p:nvCxnSpPr>
            <p:spPr>
              <a:xfrm rot="5400000">
                <a:off x="6555340" y="2448390"/>
                <a:ext cx="530024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6" name="Elbow Connector 2055"/>
              <p:cNvCxnSpPr/>
              <p:nvPr/>
            </p:nvCxnSpPr>
            <p:spPr>
              <a:xfrm rot="16200000" flipH="1">
                <a:off x="5163403" y="2330899"/>
                <a:ext cx="833945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TextBox 69"/>
              <p:cNvSpPr txBox="1"/>
              <p:nvPr/>
            </p:nvSpPr>
            <p:spPr>
              <a:xfrm>
                <a:off x="3203848" y="4229104"/>
                <a:ext cx="27302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Estimated depth maps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827584" y="1895347"/>
              <a:ext cx="3030948" cy="1074894"/>
              <a:chOff x="5306406" y="2255387"/>
              <a:chExt cx="3030948" cy="1074894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5854345" y="2713402"/>
                <a:ext cx="1932012" cy="616879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chemeClr val="tx1"/>
                    </a:solidFill>
                    <a:latin typeface="Microsoft Sans Serif" pitchFamily="34" charset="0"/>
                    <a:cs typeface="Microsoft Sans Serif" pitchFamily="34" charset="0"/>
                  </a:rPr>
                  <a:t>DERS</a:t>
                </a:r>
              </a:p>
            </p:txBody>
          </p:sp>
          <p:cxnSp>
            <p:nvCxnSpPr>
              <p:cNvPr id="103" name="Elbow Connector 102"/>
              <p:cNvCxnSpPr/>
              <p:nvPr/>
            </p:nvCxnSpPr>
            <p:spPr>
              <a:xfrm rot="5400000">
                <a:off x="7678628" y="2363116"/>
                <a:ext cx="766456" cy="550997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103"/>
              <p:cNvCxnSpPr/>
              <p:nvPr/>
            </p:nvCxnSpPr>
            <p:spPr>
              <a:xfrm rot="5400000">
                <a:off x="6591344" y="2484394"/>
                <a:ext cx="458016" cy="1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104"/>
              <p:cNvCxnSpPr/>
              <p:nvPr/>
            </p:nvCxnSpPr>
            <p:spPr>
              <a:xfrm rot="16200000" flipH="1">
                <a:off x="5199407" y="2366903"/>
                <a:ext cx="761937" cy="54794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46" name="Picture 10" descr="C:\Pravin\Papers\EUSIPCO\2012\Poster\img\news-6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88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1" descr="C:\Pravin\Papers\EUSIPCO\2012\Poster\img\news-7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337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C:\Pravin\Papers\EUSIPCO\2012\Poster\img\news-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3" y="1458289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706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41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C:\Pravin\Papers\EUSIPCO\2012\Poster\img\news-5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335" y="1453770"/>
            <a:ext cx="1428033" cy="113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35496" y="5229200"/>
            <a:ext cx="9064855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u="sng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Problem: Inter-view depth inconsistency</a:t>
            </a:r>
            <a:endParaRPr lang="en-US" sz="3200" u="sng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32" y="641236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Depth Estimation Reference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Software </a:t>
            </a:r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(DERS)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331302"/>
              </p:ext>
            </p:extLst>
          </p:nvPr>
        </p:nvGraphicFramePr>
        <p:xfrm>
          <a:off x="30552" y="4852468"/>
          <a:ext cx="9139686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281"/>
                <a:gridCol w="1523281"/>
                <a:gridCol w="1417934"/>
                <a:gridCol w="1512168"/>
                <a:gridCol w="1512168"/>
                <a:gridCol w="1650854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bg1"/>
                          </a:solidFill>
                        </a:rPr>
                        <a:t>View (n-2)</a:t>
                      </a:r>
                      <a:endParaRPr lang="en-US" sz="20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/>
                          </a:solidFill>
                        </a:rPr>
                        <a:t> View (n-1)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</a:t>
                      </a:r>
                      <a:r>
                        <a:rPr lang="en-US" sz="1800" baseline="0" noProof="0" dirty="0" smtClean="0">
                          <a:solidFill>
                            <a:schemeClr val="bg1"/>
                          </a:solidFill>
                        </a:rPr>
                        <a:t> (n+1)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noProof="0" dirty="0" smtClean="0">
                          <a:solidFill>
                            <a:schemeClr val="tx1"/>
                          </a:solidFill>
                        </a:rPr>
                        <a:t> View</a:t>
                      </a:r>
                      <a:r>
                        <a:rPr lang="sv-SE" sz="1800" baseline="0" noProof="0" dirty="0" smtClean="0">
                          <a:solidFill>
                            <a:schemeClr val="tx1"/>
                          </a:solidFill>
                        </a:rPr>
                        <a:t> (n+2)</a:t>
                      </a:r>
                      <a:endParaRPr lang="en-US" sz="18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bg1"/>
                          </a:solidFill>
                        </a:rPr>
                        <a:t>View (n+3)</a:t>
                      </a:r>
                      <a:endParaRPr lang="en-US" sz="1800" noProof="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12844" y="5899306"/>
            <a:ext cx="911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Note: we assume a 1D-parallel camera arrangement </a:t>
            </a:r>
            <a:endParaRPr lang="en-US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978606" y="3816964"/>
            <a:ext cx="707932" cy="7227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498237" y="3816964"/>
            <a:ext cx="707932" cy="722713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0" idx="6"/>
            <a:endCxn id="32" idx="2"/>
          </p:cNvCxnSpPr>
          <p:nvPr/>
        </p:nvCxnSpPr>
        <p:spPr>
          <a:xfrm>
            <a:off x="2686538" y="4178321"/>
            <a:ext cx="3811699" cy="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 Estimation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Enhancement </a:t>
            </a:r>
            <a:r>
              <a:rPr lang="en-US" sz="44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F</a:t>
            </a:r>
            <a:r>
              <a:rPr lang="en-US" sz="4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ramework</a:t>
            </a:r>
            <a:endParaRPr lang="sv-SE" sz="44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4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Conventional </a:t>
            </a:r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elevision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6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331741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8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Overview of Depth Enhancement Framework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95736" y="1600860"/>
            <a:ext cx="4968552" cy="19783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Color Classification</a:t>
            </a:r>
            <a:endParaRPr lang="en-US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195736" y="3654960"/>
            <a:ext cx="4968552" cy="1978348"/>
          </a:xfrm>
          <a:prstGeom prst="roundRect">
            <a:avLst/>
          </a:prstGeom>
          <a:solidFill>
            <a:schemeClr val="bg1">
              <a:lumMod val="50000"/>
              <a:alpha val="57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sv-SE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</a:t>
            </a:r>
            <a:r>
              <a:rPr lang="sv-SE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Classification</a:t>
            </a:r>
            <a:endParaRPr lang="en-US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662680" y="3413594"/>
            <a:ext cx="9561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10" idx="0"/>
          </p:cNvCxnSpPr>
          <p:nvPr/>
        </p:nvCxnSpPr>
        <p:spPr>
          <a:xfrm>
            <a:off x="4662680" y="5429818"/>
            <a:ext cx="11856" cy="518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45826" y="5948081"/>
            <a:ext cx="4857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Enhanced multiview depth images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cxnSp>
        <p:nvCxnSpPr>
          <p:cNvPr id="11" name="Straight Arrow Connector 10"/>
          <p:cNvCxnSpPr>
            <a:stCxn id="12" idx="2"/>
          </p:cNvCxnSpPr>
          <p:nvPr/>
        </p:nvCxnSpPr>
        <p:spPr>
          <a:xfrm flipH="1">
            <a:off x="4661224" y="1370385"/>
            <a:ext cx="1456" cy="4590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20532" y="908720"/>
            <a:ext cx="4684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Multiview view and depth images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2195736" y="3654960"/>
            <a:ext cx="4968552" cy="1978348"/>
          </a:xfrm>
          <a:prstGeom prst="roundRect">
            <a:avLst/>
          </a:prstGeom>
          <a:solidFill>
            <a:schemeClr val="bg1">
              <a:lumMod val="50000"/>
              <a:alpha val="57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algn="ctr"/>
            <a:r>
              <a:rPr lang="sv-SE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</a:t>
            </a:r>
            <a:r>
              <a:rPr lang="sv-SE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Classification</a:t>
            </a:r>
            <a:endParaRPr lang="en-US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algn="ctr"/>
            <a:endParaRPr lang="en-US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Overview of Depth Enhancement Framework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95736" y="1608283"/>
            <a:ext cx="4968552" cy="1978348"/>
          </a:xfrm>
          <a:prstGeom prst="round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95736" y="3662383"/>
            <a:ext cx="4968552" cy="1978348"/>
          </a:xfrm>
          <a:prstGeom prst="roundRect">
            <a:avLst/>
          </a:prstGeom>
          <a:solidFill>
            <a:schemeClr val="bg1">
              <a:lumMod val="50000"/>
              <a:alpha val="29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19076" y="1829418"/>
            <a:ext cx="4684296" cy="6480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Concatenation of view imagery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20532" y="2765522"/>
            <a:ext cx="4684296" cy="6480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en-US" sz="24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4661224" y="2477490"/>
            <a:ext cx="145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</p:cNvCxnSpPr>
          <p:nvPr/>
        </p:nvCxnSpPr>
        <p:spPr>
          <a:xfrm>
            <a:off x="4662680" y="3413594"/>
            <a:ext cx="9561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9" idx="0"/>
          </p:cNvCxnSpPr>
          <p:nvPr/>
        </p:nvCxnSpPr>
        <p:spPr>
          <a:xfrm>
            <a:off x="4662680" y="5429818"/>
            <a:ext cx="11856" cy="518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245826" y="5948081"/>
            <a:ext cx="4857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Enhanced multiview depth images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cxnSp>
        <p:nvCxnSpPr>
          <p:cNvPr id="23" name="Straight Arrow Connector 22"/>
          <p:cNvCxnSpPr>
            <a:stCxn id="24" idx="2"/>
            <a:endCxn id="6" idx="0"/>
          </p:cNvCxnSpPr>
          <p:nvPr/>
        </p:nvCxnSpPr>
        <p:spPr>
          <a:xfrm flipH="1">
            <a:off x="4661224" y="1370385"/>
            <a:ext cx="1456" cy="4590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0532" y="908720"/>
            <a:ext cx="4684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Multiview view and depth images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Overview of Depth Enhancement Framework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195736" y="1608283"/>
            <a:ext cx="4968552" cy="1978348"/>
          </a:xfrm>
          <a:prstGeom prst="round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195736" y="3662383"/>
            <a:ext cx="4968552" cy="1978348"/>
          </a:xfrm>
          <a:prstGeom prst="roundRect">
            <a:avLst/>
          </a:prstGeom>
          <a:solidFill>
            <a:schemeClr val="bg1">
              <a:lumMod val="50000"/>
              <a:alpha val="29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319076" y="1829418"/>
            <a:ext cx="4684296" cy="6480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Concatenation of view imagery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320532" y="2765522"/>
            <a:ext cx="4684296" cy="64807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en-US" sz="24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19076" y="3845642"/>
            <a:ext cx="4684296" cy="64807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depth classification</a:t>
            </a:r>
            <a:endParaRPr lang="en-US" sz="24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320532" y="4781746"/>
            <a:ext cx="4684296" cy="64807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depth </a:t>
            </a:r>
            <a:r>
              <a:rPr lang="sv-SE" sz="24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</a:t>
            </a:r>
            <a:r>
              <a:rPr lang="sv-SE" sz="2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ubclassification</a:t>
            </a:r>
            <a:endParaRPr lang="en-US" sz="24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4661224" y="2477490"/>
            <a:ext cx="145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</p:cNvCxnSpPr>
          <p:nvPr/>
        </p:nvCxnSpPr>
        <p:spPr>
          <a:xfrm>
            <a:off x="4662680" y="3413594"/>
            <a:ext cx="9561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  <a:endCxn id="10" idx="0"/>
          </p:cNvCxnSpPr>
          <p:nvPr/>
        </p:nvCxnSpPr>
        <p:spPr>
          <a:xfrm>
            <a:off x="4661224" y="4493714"/>
            <a:ext cx="145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2"/>
            <a:endCxn id="19" idx="0"/>
          </p:cNvCxnSpPr>
          <p:nvPr/>
        </p:nvCxnSpPr>
        <p:spPr>
          <a:xfrm>
            <a:off x="4662680" y="5429818"/>
            <a:ext cx="11856" cy="5182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245826" y="5948081"/>
            <a:ext cx="4857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Enhanced multiview depth images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cxnSp>
        <p:nvCxnSpPr>
          <p:cNvPr id="23" name="Straight Arrow Connector 22"/>
          <p:cNvCxnSpPr>
            <a:stCxn id="24" idx="2"/>
            <a:endCxn id="6" idx="0"/>
          </p:cNvCxnSpPr>
          <p:nvPr/>
        </p:nvCxnSpPr>
        <p:spPr>
          <a:xfrm flipH="1">
            <a:off x="4661224" y="1370385"/>
            <a:ext cx="1456" cy="4590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20532" y="908720"/>
            <a:ext cx="46842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Multiview view and depth images</a:t>
            </a:r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1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489420"/>
              </p:ext>
            </p:extLst>
          </p:nvPr>
        </p:nvGraphicFramePr>
        <p:xfrm>
          <a:off x="1458626" y="1812125"/>
          <a:ext cx="62573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4336"/>
                <a:gridCol w="1564336"/>
                <a:gridCol w="1564336"/>
                <a:gridCol w="15643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 View (n+1)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    View (n+2)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0" name="Content Placeholder 26"/>
          <p:cNvSpPr txBox="1">
            <a:spLocks/>
          </p:cNvSpPr>
          <p:nvPr/>
        </p:nvSpPr>
        <p:spPr>
          <a:xfrm>
            <a:off x="137907" y="2708920"/>
            <a:ext cx="8985152" cy="1511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Concatenation of View Imagery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9996" y="2110957"/>
            <a:ext cx="7457498" cy="1143036"/>
            <a:chOff x="859996" y="1196752"/>
            <a:chExt cx="7457498" cy="1143036"/>
          </a:xfrm>
        </p:grpSpPr>
        <p:grpSp>
          <p:nvGrpSpPr>
            <p:cNvPr id="19" name="Group 18"/>
            <p:cNvGrpSpPr/>
            <p:nvPr/>
          </p:nvGrpSpPr>
          <p:grpSpPr>
            <a:xfrm>
              <a:off x="1458626" y="1196752"/>
              <a:ext cx="6280202" cy="1143036"/>
              <a:chOff x="1885503" y="1124744"/>
              <a:chExt cx="8465219" cy="1449388"/>
            </a:xfrm>
          </p:grpSpPr>
          <p:pic>
            <p:nvPicPr>
              <p:cNvPr id="20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109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503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5054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846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Oval 55"/>
            <p:cNvSpPr/>
            <p:nvPr/>
          </p:nvSpPr>
          <p:spPr>
            <a:xfrm>
              <a:off x="7928875" y="1741257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100325" y="1741257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271775" y="1741257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859996" y="175078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031446" y="175078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202896" y="175078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231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179228"/>
              </p:ext>
            </p:extLst>
          </p:nvPr>
        </p:nvGraphicFramePr>
        <p:xfrm>
          <a:off x="1458626" y="1812125"/>
          <a:ext cx="625734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4336"/>
                <a:gridCol w="1564336"/>
                <a:gridCol w="1564336"/>
                <a:gridCol w="15643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 View (n+1)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    View (n+2)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0" name="Content Placeholder 26"/>
          <p:cNvSpPr txBox="1">
            <a:spLocks/>
          </p:cNvSpPr>
          <p:nvPr/>
        </p:nvSpPr>
        <p:spPr>
          <a:xfrm>
            <a:off x="137907" y="2708920"/>
            <a:ext cx="8985152" cy="1511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itchFamily="34" charset="0"/>
              <a:buNone/>
            </a:pP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265155" y="3942148"/>
            <a:ext cx="6730656" cy="1143036"/>
            <a:chOff x="1134666" y="1340768"/>
            <a:chExt cx="6730656" cy="1143036"/>
          </a:xfrm>
        </p:grpSpPr>
        <p:grpSp>
          <p:nvGrpSpPr>
            <p:cNvPr id="25" name="Group 24"/>
            <p:cNvGrpSpPr/>
            <p:nvPr/>
          </p:nvGrpSpPr>
          <p:grpSpPr>
            <a:xfrm>
              <a:off x="1672431" y="1340768"/>
              <a:ext cx="5676704" cy="1143036"/>
              <a:chOff x="2292237" y="1124744"/>
              <a:chExt cx="7651752" cy="1449388"/>
            </a:xfrm>
          </p:grpSpPr>
          <p:pic>
            <p:nvPicPr>
              <p:cNvPr id="38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567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2237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1960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9112" y="112474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7476703" y="1887166"/>
              <a:ext cx="388619" cy="45719"/>
              <a:chOff x="1788071" y="4725144"/>
              <a:chExt cx="388619" cy="4571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78807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195952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130971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134666" y="1890163"/>
              <a:ext cx="388619" cy="45719"/>
              <a:chOff x="2013620" y="4725144"/>
              <a:chExt cx="388619" cy="4571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01362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218507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356520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439640"/>
              </p:ext>
            </p:extLst>
          </p:nvPr>
        </p:nvGraphicFramePr>
        <p:xfrm>
          <a:off x="1802919" y="3614033"/>
          <a:ext cx="567670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9176"/>
                <a:gridCol w="1419176"/>
                <a:gridCol w="1419176"/>
                <a:gridCol w="1419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(n-1)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(n+2)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3" name="Rectangle 4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Concatenation of View Imagery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9996" y="2110957"/>
            <a:ext cx="7457498" cy="1143036"/>
            <a:chOff x="859996" y="1196752"/>
            <a:chExt cx="7457498" cy="1143036"/>
          </a:xfrm>
        </p:grpSpPr>
        <p:grpSp>
          <p:nvGrpSpPr>
            <p:cNvPr id="19" name="Group 18"/>
            <p:cNvGrpSpPr/>
            <p:nvPr/>
          </p:nvGrpSpPr>
          <p:grpSpPr>
            <a:xfrm>
              <a:off x="1458626" y="1196752"/>
              <a:ext cx="6280202" cy="1143036"/>
              <a:chOff x="1885503" y="1124744"/>
              <a:chExt cx="8465219" cy="1449388"/>
            </a:xfrm>
          </p:grpSpPr>
          <p:pic>
            <p:nvPicPr>
              <p:cNvPr id="20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109" y="1130474"/>
                <a:ext cx="1924877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3" descr="C:\Pravin\Papers\EUSIPCO\2012\Poster\img\news-3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503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5054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5" descr="C:\Pravin\Papers\EUSIPCO\2012\Poster\img\news-5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846" y="1124744"/>
                <a:ext cx="1924876" cy="14436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Oval 55"/>
            <p:cNvSpPr/>
            <p:nvPr/>
          </p:nvSpPr>
          <p:spPr>
            <a:xfrm>
              <a:off x="7928875" y="1741257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100325" y="1741257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271775" y="1741257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859996" y="175078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031446" y="175078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202896" y="175078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67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26" name="Picture 4" descr="C:\Users\prara\Dropbox\Article\ICASSP\2013\Talk\xyz_imag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77" y="1376967"/>
            <a:ext cx="4788683" cy="18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622235"/>
              </p:ext>
            </p:extLst>
          </p:nvPr>
        </p:nvGraphicFramePr>
        <p:xfrm>
          <a:off x="2270858" y="980728"/>
          <a:ext cx="478868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4342"/>
                <a:gridCol w="23943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3842" y="327997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RGB Color space </a:t>
            </a:r>
            <a:endParaRPr lang="sv-SE" sz="3200" dirty="0" smtClean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8" name="Picture 3" descr="C:\Users\prara\Dropbox\Article\ICASSP\2013\Talk\imgs\rgb_image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77" y="1376968"/>
            <a:ext cx="4788683" cy="18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10800000">
            <a:off x="7092280" y="2096602"/>
            <a:ext cx="755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 smtClean="0"/>
              <a:t>…</a:t>
            </a:r>
            <a:endParaRPr lang="en-US" sz="40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6229" y="1836510"/>
            <a:ext cx="755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 smtClean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573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26" name="Picture 4" descr="C:\Users\prara\Dropbox\Article\ICASSP\2013\Talk\xyz_imag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77" y="1376967"/>
            <a:ext cx="4788683" cy="18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859497"/>
              </p:ext>
            </p:extLst>
          </p:nvPr>
        </p:nvGraphicFramePr>
        <p:xfrm>
          <a:off x="2270858" y="980728"/>
          <a:ext cx="478868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4342"/>
                <a:gridCol w="23943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3842" y="327997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x</a:t>
            </a:r>
            <a:r>
              <a:rPr lang="en-US" sz="32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yz Chromatic color space </a:t>
            </a:r>
            <a:endParaRPr lang="sv-SE" sz="3200" dirty="0" smtClean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0800000">
            <a:off x="7092280" y="2096602"/>
            <a:ext cx="755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 smtClean="0"/>
              <a:t>…</a:t>
            </a:r>
            <a:endParaRPr lang="en-US" sz="40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6229" y="1836510"/>
            <a:ext cx="755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 smtClean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310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8489007" y="6516052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26" name="Picture 4" descr="C:\Users\prara\Dropbox\Article\ICASSP\2013\Talk\xyz_image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877" y="1376967"/>
            <a:ext cx="4788683" cy="189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832796"/>
              </p:ext>
            </p:extLst>
          </p:nvPr>
        </p:nvGraphicFramePr>
        <p:xfrm>
          <a:off x="2270858" y="980728"/>
          <a:ext cx="478868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94342"/>
                <a:gridCol w="23943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2000" dirty="0" smtClean="0">
                          <a:solidFill>
                            <a:schemeClr val="tx1"/>
                          </a:solidFill>
                          <a:latin typeface="+mn-lt"/>
                          <a:cs typeface="Microsoft Sans Serif" pitchFamily="34" charset="0"/>
                        </a:rPr>
                        <a:t>View (n+1)</a:t>
                      </a:r>
                      <a:endParaRPr lang="en-US" sz="2000" dirty="0">
                        <a:solidFill>
                          <a:schemeClr val="tx1"/>
                        </a:solidFill>
                        <a:latin typeface="+mn-lt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3842" y="327997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x</a:t>
            </a:r>
            <a:r>
              <a:rPr lang="en-US" sz="3200" dirty="0" smtClean="0">
                <a:solidFill>
                  <a:srgbClr val="FF0000"/>
                </a:solidFill>
                <a:latin typeface="Microsoft Sans Serif" pitchFamily="34" charset="0"/>
                <a:cs typeface="Microsoft Sans Serif" pitchFamily="34" charset="0"/>
              </a:rPr>
              <a:t>yz Chromatic color space </a:t>
            </a:r>
            <a:endParaRPr lang="sv-SE" sz="3200" dirty="0" smtClean="0">
              <a:solidFill>
                <a:srgbClr val="FF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10800000">
            <a:off x="7092280" y="2096602"/>
            <a:ext cx="755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 smtClean="0"/>
              <a:t>…</a:t>
            </a:r>
            <a:endParaRPr lang="en-US" sz="4000" dirty="0"/>
          </a:p>
        </p:txBody>
      </p:sp>
      <p:sp>
        <p:nvSpPr>
          <p:cNvPr id="20" name="TextBox 19"/>
          <p:cNvSpPr txBox="1"/>
          <p:nvPr/>
        </p:nvSpPr>
        <p:spPr>
          <a:xfrm>
            <a:off x="1526229" y="1836510"/>
            <a:ext cx="755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000" dirty="0" smtClean="0"/>
              <a:t>…</a:t>
            </a:r>
            <a:endParaRPr lang="en-US" sz="4000" dirty="0"/>
          </a:p>
        </p:txBody>
      </p:sp>
      <p:sp>
        <p:nvSpPr>
          <p:cNvPr id="34" name="TextBox 33"/>
          <p:cNvSpPr txBox="1"/>
          <p:nvPr/>
        </p:nvSpPr>
        <p:spPr>
          <a:xfrm>
            <a:off x="19906" y="5621178"/>
            <a:ext cx="9118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400" dirty="0" smtClean="0">
                <a:latin typeface="Microsoft Sans Serif" pitchFamily="34" charset="0"/>
                <a:cs typeface="Microsoft Sans Serif" pitchFamily="34" charset="0"/>
              </a:rPr>
              <a:t>x+y+z = 1</a:t>
            </a:r>
            <a:endParaRPr lang="en-US" sz="2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39764" y="4037002"/>
            <a:ext cx="84849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400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sz="2400" dirty="0" smtClean="0">
                <a:latin typeface="Microsoft Sans Serif" pitchFamily="34" charset="0"/>
                <a:cs typeface="Microsoft Sans Serif" pitchFamily="34" charset="0"/>
              </a:rPr>
              <a:t>nsensitive </a:t>
            </a:r>
            <a:r>
              <a:rPr lang="en-US" sz="2400" dirty="0">
                <a:latin typeface="Microsoft Sans Serif" pitchFamily="34" charset="0"/>
                <a:cs typeface="Microsoft Sans Serif" pitchFamily="34" charset="0"/>
              </a:rPr>
              <a:t>to the absolut </a:t>
            </a:r>
            <a:r>
              <a:rPr lang="en-US" sz="2400" dirty="0" smtClean="0">
                <a:latin typeface="Microsoft Sans Serif" pitchFamily="34" charset="0"/>
                <a:cs typeface="Microsoft Sans Serif" pitchFamily="34" charset="0"/>
              </a:rPr>
              <a:t>luminance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Microsoft Sans Serif" pitchFamily="34" charset="0"/>
                <a:cs typeface="Microsoft Sans Serif" pitchFamily="34" charset="0"/>
              </a:rPr>
              <a:t>A pixel is described by </a:t>
            </a:r>
            <a:r>
              <a:rPr lang="en-US" sz="2400" dirty="0">
                <a:latin typeface="Microsoft Sans Serif" pitchFamily="34" charset="0"/>
                <a:cs typeface="Microsoft Sans Serif" pitchFamily="34" charset="0"/>
              </a:rPr>
              <a:t>a vector of three chromaticity </a:t>
            </a:r>
            <a:r>
              <a:rPr lang="en-US" sz="2400" dirty="0" smtClean="0">
                <a:latin typeface="Microsoft Sans Serif" pitchFamily="34" charset="0"/>
                <a:cs typeface="Microsoft Sans Serif" pitchFamily="34" charset="0"/>
              </a:rPr>
              <a:t>coefﬁcients [x y z]</a:t>
            </a:r>
            <a:r>
              <a:rPr lang="en-US" sz="2400" baseline="30000" dirty="0" smtClean="0"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2400" dirty="0" smtClean="0">
                <a:latin typeface="Microsoft Sans Serif" pitchFamily="34" charset="0"/>
                <a:cs typeface="Microsoft Sans Serif" pitchFamily="34" charset="0"/>
              </a:rPr>
              <a:t>, where</a:t>
            </a:r>
            <a:endParaRPr lang="en-US" sz="2400" dirty="0"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39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23528" y="6488668"/>
            <a:ext cx="8495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[2] 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ed. New York: Springer, 2006.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76470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Why variational Bayes inference (VI)?</a:t>
            </a:r>
            <a:endParaRPr lang="sv-SE" sz="2000" dirty="0" smtClean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0"/>
            <a:ext cx="8820472" cy="4525963"/>
          </a:xfrm>
        </p:spPr>
        <p:txBody>
          <a:bodyPr>
            <a:normAutofit lnSpcReduction="10000"/>
          </a:bodyPr>
          <a:lstStyle/>
          <a:p>
            <a:pPr marL="285750" indent="-285750">
              <a:spcAft>
                <a:spcPts val="1000"/>
              </a:spcAft>
            </a:pPr>
            <a:r>
              <a:rPr lang="en-US" sz="2000" smtClean="0">
                <a:latin typeface="Microsoft Sans Serif" pitchFamily="34" charset="0"/>
                <a:cs typeface="Microsoft Sans Serif" pitchFamily="34" charset="0"/>
              </a:rPr>
              <a:t>The goal of classification is to partition an image into regions each of which has a reasonably homogeneous visual appearance</a:t>
            </a:r>
          </a:p>
          <a:p>
            <a:pPr marL="285750" indent="-285750">
              <a:spcAft>
                <a:spcPts val="1000"/>
              </a:spcAft>
            </a:pPr>
            <a:endParaRPr lang="en-US" sz="200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1000"/>
              </a:spcAft>
            </a:pPr>
            <a:r>
              <a:rPr lang="en-US" sz="2000" smtClean="0">
                <a:latin typeface="Microsoft Sans Serif" pitchFamily="34" charset="0"/>
                <a:cs typeface="Microsoft Sans Serif" pitchFamily="34" charset="0"/>
              </a:rPr>
              <a:t>Usually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, clustering algorithm suffers from one major drawbacks that the number of clusters has to be known</a:t>
            </a:r>
          </a:p>
          <a:p>
            <a:pPr marL="285750" indent="-285750">
              <a:spcAft>
                <a:spcPts val="1000"/>
              </a:spcAft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1000"/>
              </a:spcAft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Bayesian approaches automatically and optimally select the number of clusters</a:t>
            </a:r>
          </a:p>
          <a:p>
            <a:pPr marL="285750" indent="-285750">
              <a:spcAft>
                <a:spcPts val="1000"/>
              </a:spcAft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spcAft>
                <a:spcPts val="1000"/>
              </a:spcAft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Use of variational inference (VI) framework for Bayesian approaches gives an analytically tractable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54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378" y="5727024"/>
            <a:ext cx="88940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[3] P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 K. Rana, J. Taghia, and M. Flierl: A Variational Bayesian Inference Framework for Multiview Depth Image Enhancement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IEEE ISM, 2012.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[4] Z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 Ma, P. K. Rana, J. Taghia, M. Flierl, and A.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Leijon: Bayesian 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estimation of Dirichlet mixture model with variational inference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submitted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2013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  <a:endParaRPr lang="en-US" b="1" dirty="0">
              <a:solidFill>
                <a:srgbClr val="FF0000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76470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Why </a:t>
            </a:r>
            <a:r>
              <a:rPr lang="en-US" sz="20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Dirichlet mixture </a:t>
            </a:r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models (DMM) ?</a:t>
            </a:r>
            <a:endParaRPr lang="sv-SE" sz="2000" dirty="0" smtClean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3528" y="1412776"/>
            <a:ext cx="880663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The pixel vector in the chromaticity space has </a:t>
            </a:r>
          </a:p>
          <a:p>
            <a:pPr lvl="1"/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nonnegative elements</a:t>
            </a:r>
          </a:p>
          <a:p>
            <a:pPr lvl="1"/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bounded by the interval [0,1]</a:t>
            </a:r>
          </a:p>
          <a:p>
            <a:pPr lvl="1"/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sum to </a:t>
            </a:r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one</a:t>
            </a:r>
          </a:p>
          <a:p>
            <a:pPr lvl="1"/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Assume that these pixel vectors are Dirichlet distributed</a:t>
            </a:r>
          </a:p>
          <a:p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DMM with variational inference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is used to capture all underlying color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clusters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in multiview imagery </a:t>
            </a:r>
          </a:p>
          <a:p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It reduces complexity</a:t>
            </a:r>
          </a:p>
        </p:txBody>
      </p:sp>
    </p:spTree>
    <p:extLst>
      <p:ext uri="{BB962C8B-B14F-4D97-AF65-F5344CB8AC3E}">
        <p14:creationId xmlns:p14="http://schemas.microsoft.com/office/powerpoint/2010/main" val="283231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6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801511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5" name="Group 74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76" name="Oval 75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25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020" y="2988549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Pravin\Papers\EUSIPCO\2012\Poster\img\news-3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029" y="3035400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98" y="294210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4" descr="C:\Pravin\Papers\EUSIPCO\2012\Poster\img\news-4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732" y="3072931"/>
            <a:ext cx="992734" cy="69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Conventional </a:t>
            </a:r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elevision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7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751" y="855762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Newspaper                            Balloons                               Kendo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657" y="1268760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5751" y="2348880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34089" y="324193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56024" y="324193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66585" y="480531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88520" y="480531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90425" y="291789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12360" y="291789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90425" y="455909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812360" y="455909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19872" y="328044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60032" y="329488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460728" y="493831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60032" y="493831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4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4220" y="2866784"/>
            <a:ext cx="8893701" cy="1095042"/>
            <a:chOff x="114220" y="2856880"/>
            <a:chExt cx="8893701" cy="1095042"/>
          </a:xfrm>
        </p:grpSpPr>
        <p:pic>
          <p:nvPicPr>
            <p:cNvPr id="11" name="Picture 5" descr="C:\Pravin\Papers\ICASSP\Rana13_ICASSP\imgs\vbdmm\newspaper\v_cluster_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20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C:\Pravin\Papers\ICASSP\Rana13_ICASSP\imgs\vbdmm\balloons\c_cluster_14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968" y="2856880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C:\Pravin\Research\Projects\VBIF\VBDMMKv0\Results\kendo\img\v_cluster_20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809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-13301" y="3964994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Using VI-DMM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Newspaper                            Balloons                               Kendo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657" y="1268760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5751" y="2348880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66585" y="480531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88520" y="480531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90425" y="455909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812360" y="455909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460728" y="493831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60032" y="493831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4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4220" y="2866784"/>
            <a:ext cx="8893701" cy="1095042"/>
            <a:chOff x="114220" y="2856880"/>
            <a:chExt cx="8893701" cy="1095042"/>
          </a:xfrm>
        </p:grpSpPr>
        <p:pic>
          <p:nvPicPr>
            <p:cNvPr id="11" name="Picture 5" descr="C:\Pravin\Papers\ICASSP\Rana13_ICASSP\imgs\vbdmm\newspaper\v_cluster_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20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C:\Pravin\Papers\ICASSP\Rana13_ICASSP\imgs\vbdmm\balloons\c_cluster_14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968" y="2856880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C:\Pravin\Research\Projects\VBIF\VBDMMKv0\Results\kendo\img\v_cluster_20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809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-13301" y="3964994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Using VI-DMM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Newspaper                            Balloons                               Kendo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657" y="1268760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16130" y="4517283"/>
            <a:ext cx="8891791" cy="1095042"/>
            <a:chOff x="116130" y="4406369"/>
            <a:chExt cx="8891791" cy="1095042"/>
          </a:xfrm>
        </p:grpSpPr>
        <p:pic>
          <p:nvPicPr>
            <p:cNvPr id="10" name="Picture 3" descr="C:\Pravin\Research\Projects\VBIF\VBDMMGMMExp\VBGMM\results\newspaper\v_cluster_3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30" y="4414892"/>
              <a:ext cx="2909075" cy="1086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5" name="Picture 11" descr="C:\Pravin\Research\Projects\VBIF\VBGMMv0\img\c_cluster_1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809" y="4406369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C:\Pravin\Research\Projects\VBIF\VBDMMGMMExp\VBGMM\results\balloons\v_cluster_15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47" y="4410194"/>
              <a:ext cx="2909913" cy="1091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5751" y="5621178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Using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VI-GMM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51" y="2348880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4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4220" y="2866784"/>
            <a:ext cx="8893701" cy="1095042"/>
            <a:chOff x="114220" y="2856880"/>
            <a:chExt cx="8893701" cy="1095042"/>
          </a:xfrm>
        </p:grpSpPr>
        <p:pic>
          <p:nvPicPr>
            <p:cNvPr id="11" name="Picture 5" descr="C:\Pravin\Papers\ICASSP\Rana13_ICASSP\imgs\vbdmm\newspaper\v_cluster_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20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C:\Pravin\Papers\ICASSP\Rana13_ICASSP\imgs\vbdmm\balloons\c_cluster_14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968" y="2856880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C:\Pravin\Research\Projects\VBIF\VBDMMKv0\Results\kendo\img\v_cluster_20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809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-13301" y="3964994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Using VI-DMM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Newspaper                            Balloons                               Kendo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657" y="1268760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16130" y="4517283"/>
            <a:ext cx="8891791" cy="1095042"/>
            <a:chOff x="116130" y="4406369"/>
            <a:chExt cx="8891791" cy="1095042"/>
          </a:xfrm>
        </p:grpSpPr>
        <p:pic>
          <p:nvPicPr>
            <p:cNvPr id="10" name="Picture 3" descr="C:\Pravin\Research\Projects\VBIF\VBDMMGMMExp\VBGMM\results\newspaper\v_cluster_3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30" y="4414892"/>
              <a:ext cx="2909075" cy="1086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5" name="Picture 11" descr="C:\Pravin\Research\Projects\VBIF\VBGMMv0\img\c_cluster_1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809" y="4406369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C:\Pravin\Research\Projects\VBIF\VBDMMGMMExp\VBGMM\results\balloons\v_cluster_15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47" y="4410194"/>
              <a:ext cx="2909913" cy="1091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5751" y="5621178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Using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VI-GMM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51" y="2348880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smtClean="0">
                <a:latin typeface="Utsaah" pitchFamily="34" charset="0"/>
                <a:cs typeface="Utsaah" pitchFamily="34" charset="0"/>
              </a:rPr>
              <a:t>10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34089" y="324193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56024" y="3241930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66585" y="480531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588520" y="4805315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90425" y="291789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12360" y="291789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90425" y="455909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812360" y="455909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419872" y="328044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60032" y="3294888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460728" y="493831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60032" y="4938314"/>
            <a:ext cx="607216" cy="648072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86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-3774" y="879103"/>
            <a:ext cx="913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Exploiting the per-pixel association between color and depth</a:t>
            </a:r>
            <a:endParaRPr lang="en-US" sz="24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62124" y="1617623"/>
            <a:ext cx="3461477" cy="1195794"/>
            <a:chOff x="957782" y="2204864"/>
            <a:chExt cx="7226096" cy="2613248"/>
          </a:xfrm>
        </p:grpSpPr>
        <p:grpSp>
          <p:nvGrpSpPr>
            <p:cNvPr id="11" name="Group 10"/>
            <p:cNvGrpSpPr/>
            <p:nvPr/>
          </p:nvGrpSpPr>
          <p:grpSpPr>
            <a:xfrm>
              <a:off x="957782" y="2204864"/>
              <a:ext cx="7226096" cy="2613248"/>
              <a:chOff x="1093333" y="1913012"/>
              <a:chExt cx="7226096" cy="261324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333" y="1930152"/>
                <a:ext cx="3461477" cy="2596108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3" y="1913012"/>
                <a:ext cx="3459396" cy="2596108"/>
              </a:xfrm>
              <a:prstGeom prst="rect">
                <a:avLst/>
              </a:prstGeom>
            </p:spPr>
          </p:pic>
        </p:grpSp>
        <p:cxnSp>
          <p:nvCxnSpPr>
            <p:cNvPr id="26" name="Straight Arrow Connector 25"/>
            <p:cNvCxnSpPr/>
            <p:nvPr/>
          </p:nvCxnSpPr>
          <p:spPr>
            <a:xfrm>
              <a:off x="1480408" y="328498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995936" y="400506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442567" y="364502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2381"/>
              </p:ext>
            </p:extLst>
          </p:nvPr>
        </p:nvGraphicFramePr>
        <p:xfrm>
          <a:off x="2762123" y="2821176"/>
          <a:ext cx="3461478" cy="39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0739"/>
                <a:gridCol w="1730739"/>
              </a:tblGrid>
              <a:tr h="39180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 </a:t>
                      </a:r>
                      <a:r>
                        <a:rPr lang="en-US" sz="1800" baseline="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image</a:t>
                      </a:r>
                      <a:endParaRPr lang="en-US" sz="1800" noProof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</a:t>
                      </a:r>
                      <a:r>
                        <a:rPr lang="en-US" sz="1800" baseline="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image</a:t>
                      </a:r>
                      <a:endParaRPr lang="en-US" sz="1800" noProof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Depth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03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762124" y="1617623"/>
            <a:ext cx="3461477" cy="1195794"/>
            <a:chOff x="957782" y="2204864"/>
            <a:chExt cx="7226096" cy="2613248"/>
          </a:xfrm>
        </p:grpSpPr>
        <p:grpSp>
          <p:nvGrpSpPr>
            <p:cNvPr id="11" name="Group 10"/>
            <p:cNvGrpSpPr/>
            <p:nvPr/>
          </p:nvGrpSpPr>
          <p:grpSpPr>
            <a:xfrm>
              <a:off x="957782" y="2204864"/>
              <a:ext cx="7226096" cy="2613248"/>
              <a:chOff x="1093333" y="1913012"/>
              <a:chExt cx="7226096" cy="261324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333" y="1930152"/>
                <a:ext cx="3461477" cy="2596108"/>
              </a:xfrm>
              <a:prstGeom prst="rect">
                <a:avLst/>
              </a:prstGeom>
            </p:spPr>
          </p:pic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0033" y="1913012"/>
                <a:ext cx="3459396" cy="2596108"/>
              </a:xfrm>
              <a:prstGeom prst="rect">
                <a:avLst/>
              </a:prstGeom>
            </p:spPr>
          </p:pic>
        </p:grpSp>
        <p:cxnSp>
          <p:nvCxnSpPr>
            <p:cNvPr id="26" name="Straight Arrow Connector 25"/>
            <p:cNvCxnSpPr/>
            <p:nvPr/>
          </p:nvCxnSpPr>
          <p:spPr>
            <a:xfrm>
              <a:off x="1480408" y="328498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3995936" y="400506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442567" y="3645024"/>
              <a:ext cx="37444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599003"/>
              </p:ext>
            </p:extLst>
          </p:nvPr>
        </p:nvGraphicFramePr>
        <p:xfrm>
          <a:off x="2762123" y="2821176"/>
          <a:ext cx="3461478" cy="39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0739"/>
                <a:gridCol w="1730739"/>
              </a:tblGrid>
              <a:tr h="39180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 </a:t>
                      </a:r>
                      <a:r>
                        <a:rPr lang="en-US" sz="1800" baseline="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image</a:t>
                      </a:r>
                      <a:endParaRPr lang="en-US" sz="1800" noProof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</a:t>
                      </a:r>
                      <a:r>
                        <a:rPr lang="en-US" sz="1800" baseline="0" noProof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image</a:t>
                      </a:r>
                      <a:endParaRPr lang="en-US" sz="1800" noProof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1101425" y="3849304"/>
            <a:ext cx="6780973" cy="1235880"/>
            <a:chOff x="1101425" y="2482697"/>
            <a:chExt cx="6780973" cy="1235880"/>
          </a:xfrm>
        </p:grpSpPr>
        <p:grpSp>
          <p:nvGrpSpPr>
            <p:cNvPr id="18" name="Group 17"/>
            <p:cNvGrpSpPr/>
            <p:nvPr/>
          </p:nvGrpSpPr>
          <p:grpSpPr>
            <a:xfrm>
              <a:off x="1101425" y="2482697"/>
              <a:ext cx="3306880" cy="1235807"/>
              <a:chOff x="276523" y="1249710"/>
              <a:chExt cx="1710453" cy="720081"/>
            </a:xfrm>
          </p:grpSpPr>
          <p:pic>
            <p:nvPicPr>
              <p:cNvPr id="19" name="Picture 10" descr="C:\Pravin\Papers\EUSIPCO\2012\Poster\img\news-6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1417" y="1252557"/>
                <a:ext cx="855559" cy="717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4" descr="C:\Pravin\Papers\EUSIPCO\2012\Poster\img\news-4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523" y="1249710"/>
                <a:ext cx="855559" cy="7172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4574875" y="2485053"/>
              <a:ext cx="3307523" cy="1233524"/>
              <a:chOff x="510797" y="4205810"/>
              <a:chExt cx="3307523" cy="1233524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797" y="4208415"/>
                <a:ext cx="1653440" cy="1230919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4237" y="4205810"/>
                <a:ext cx="1654083" cy="1233524"/>
              </a:xfrm>
              <a:prstGeom prst="rect">
                <a:avLst/>
              </a:prstGeom>
            </p:spPr>
          </p:pic>
        </p:grpSp>
      </p:grpSp>
      <p:cxnSp>
        <p:nvCxnSpPr>
          <p:cNvPr id="27" name="Straight Arrow Connector 26"/>
          <p:cNvCxnSpPr/>
          <p:nvPr/>
        </p:nvCxnSpPr>
        <p:spPr>
          <a:xfrm>
            <a:off x="1547664" y="4350246"/>
            <a:ext cx="35666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164875" y="4537695"/>
            <a:ext cx="349535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023648"/>
              </p:ext>
            </p:extLst>
          </p:nvPr>
        </p:nvGraphicFramePr>
        <p:xfrm>
          <a:off x="1024448" y="5080223"/>
          <a:ext cx="6857950" cy="391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8975"/>
                <a:gridCol w="3428975"/>
              </a:tblGrid>
              <a:tr h="3918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Concatenated view imagery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Concatenated depth imagery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33" name="Straight Arrow Connector 32"/>
          <p:cNvCxnSpPr/>
          <p:nvPr/>
        </p:nvCxnSpPr>
        <p:spPr>
          <a:xfrm>
            <a:off x="2366371" y="4744194"/>
            <a:ext cx="35737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Depth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-3774" y="879103"/>
            <a:ext cx="913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Exploiting the per-pixel association between color and depth</a:t>
            </a:r>
            <a:endParaRPr lang="en-US" sz="24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03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4220" y="2866784"/>
            <a:ext cx="8893701" cy="1095042"/>
            <a:chOff x="114220" y="2856880"/>
            <a:chExt cx="8893701" cy="1095042"/>
          </a:xfrm>
        </p:grpSpPr>
        <p:pic>
          <p:nvPicPr>
            <p:cNvPr id="11" name="Picture 5" descr="C:\Pravin\Papers\ICASSP\Rana13_ICASSP\imgs\vbdmm\newspaper\v_cluster_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20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C:\Pravin\Papers\ICASSP\Rana13_ICASSP\imgs\vbdmm\balloons\c_cluster_14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968" y="2856880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C:\Pravin\Research\Projects\VBIF\VBDMMKv0\Results\kendo\img\v_cluster_20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809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-13301" y="3964994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Using VI-DMM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Newspaper                            Balloons                               Kendo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657" y="1268760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5751" y="2348880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Depth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4220" y="2866784"/>
            <a:ext cx="8893701" cy="1095042"/>
            <a:chOff x="114220" y="2856880"/>
            <a:chExt cx="8893701" cy="1095042"/>
          </a:xfrm>
        </p:grpSpPr>
        <p:pic>
          <p:nvPicPr>
            <p:cNvPr id="11" name="Picture 5" descr="C:\Pravin\Papers\ICASSP\Rana13_ICASSP\imgs\vbdmm\newspaper\v_cluster_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20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C:\Pravin\Papers\ICASSP\Rana13_ICASSP\imgs\vbdmm\balloons\c_cluster_14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968" y="2856880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C:\Pravin\Research\Projects\VBIF\VBDMMKv0\Results\kendo\img\v_cluster_20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809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-13301" y="3964994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Using VI-DMM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Newspaper                            Balloons                               Kendo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657" y="1268760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5751" y="2348880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Depth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0" name="Picture 6" descr="C:\Pravin\Papers\ICASSP\Rana13_ICASSP\imgs\vbdmm\newspaper\d_cluster_3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6" y="4496412"/>
            <a:ext cx="2885406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Pravin\Papers\ICASSP\Rana13_ICASSP\imgs\vbdmm\balloons\d_cluster_14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27" y="4501981"/>
            <a:ext cx="2928894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prara\Dropbox\Article\ICASSP\2013\Talk\imgs\kendo_depth_cluster.bmp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96412"/>
            <a:ext cx="2920112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4478" y="5621178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Depth clusters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77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4220" y="2866784"/>
            <a:ext cx="8893701" cy="1095042"/>
            <a:chOff x="114220" y="2856880"/>
            <a:chExt cx="8893701" cy="1095042"/>
          </a:xfrm>
        </p:grpSpPr>
        <p:pic>
          <p:nvPicPr>
            <p:cNvPr id="11" name="Picture 5" descr="C:\Pravin\Papers\ICASSP\Rana13_ICASSP\imgs\vbdmm\newspaper\v_cluster_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20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C:\Pravin\Papers\ICASSP\Rana13_ICASSP\imgs\vbdmm\balloons\c_cluster_14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968" y="2856880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4" name="Picture 10" descr="C:\Pravin\Research\Projects\VBIF\VBDMMKv0\Results\kendo\img\v_cluster_20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809" y="2856880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/>
          <p:cNvSpPr txBox="1"/>
          <p:nvPr/>
        </p:nvSpPr>
        <p:spPr>
          <a:xfrm>
            <a:off x="-13301" y="3964994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Using VI-DMM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1" y="855762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           Newspaper                            Balloons                               Kendo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2657" y="1268760"/>
            <a:ext cx="8895264" cy="1099181"/>
            <a:chOff x="141232" y="1336629"/>
            <a:chExt cx="8895264" cy="1099181"/>
          </a:xfrm>
        </p:grpSpPr>
        <p:pic>
          <p:nvPicPr>
            <p:cNvPr id="2" name="Picture 2" descr="C:\Pravin\Papers\ICASSP\Rana13_ICASSP\imgs\inputs\newspaper_f1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32" y="1340768"/>
              <a:ext cx="2909075" cy="1090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7" name="Picture 3" descr="C:\Pravin\Papers\ICASSP\Rana13_ICASSP\imgs\inputs\balloons_f5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343" y="1336629"/>
              <a:ext cx="2920113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C:\Pravin\Papers\ICASSP\Rana13_ICASSP\imgs\inputs\kendo_f204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384" y="1340768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16130" y="4517283"/>
            <a:ext cx="8891791" cy="1095042"/>
            <a:chOff x="116130" y="4406369"/>
            <a:chExt cx="8891791" cy="1095042"/>
          </a:xfrm>
        </p:grpSpPr>
        <p:pic>
          <p:nvPicPr>
            <p:cNvPr id="10" name="Picture 3" descr="C:\Pravin\Research\Projects\VBIF\VBDMMGMMExp\VBGMM\results\newspaper\v_cluster_31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30" y="4414892"/>
              <a:ext cx="2909075" cy="1086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5" name="Picture 11" descr="C:\Pravin\Research\Projects\VBIF\VBGMMv0\img\c_cluster_12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7809" y="4406369"/>
              <a:ext cx="2920112" cy="109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6" name="Picture 12" descr="C:\Pravin\Research\Projects\VBIF\VBDMMGMMExp\VBGMM\results\balloons\v_cluster_15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2247" y="4410194"/>
              <a:ext cx="2909913" cy="1091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5751" y="2348880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Input multiview data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Depth 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0" name="Picture 6" descr="C:\Pravin\Papers\ICASSP\Rana13_ICASSP\imgs\vbdmm\newspaper\d_cluster_3.bmp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6" y="4496412"/>
            <a:ext cx="2885406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Pravin\Papers\ICASSP\Rana13_ICASSP\imgs\vbdmm\balloons\d_cluster_14.b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27" y="4501981"/>
            <a:ext cx="2928894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prara\Dropbox\Article\ICASSP\2013\Talk\imgs\kendo_depth_cluster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09" y="4496412"/>
            <a:ext cx="2920112" cy="109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/>
          <p:cNvSpPr/>
          <p:nvPr/>
        </p:nvSpPr>
        <p:spPr>
          <a:xfrm>
            <a:off x="107504" y="1556792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42755" y="3140968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49272" y="4823856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480156" y="1556792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515407" y="3140968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21924" y="4823856"/>
            <a:ext cx="745820" cy="76538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738144" y="1833807"/>
            <a:ext cx="432048" cy="484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73395" y="3429000"/>
            <a:ext cx="432048" cy="484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79912" y="5032727"/>
            <a:ext cx="432048" cy="484505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258424" y="1340768"/>
            <a:ext cx="504056" cy="50427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293675" y="2909523"/>
            <a:ext cx="504056" cy="50427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300192" y="4530932"/>
            <a:ext cx="504056" cy="504278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-14478" y="5621178"/>
            <a:ext cx="913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Depth clusters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9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751" y="735087"/>
            <a:ext cx="913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Difference between color and depth clusters</a:t>
            </a:r>
            <a:endParaRPr lang="en-US" sz="28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6593" y="3117124"/>
            <a:ext cx="36591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Members of color cluster have similar colors pixels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10109" y="3117124"/>
            <a:ext cx="40102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Members of depth cluster  may have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different 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depth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values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87515" y="1752139"/>
            <a:ext cx="7547579" cy="1372180"/>
            <a:chOff x="624821" y="1281395"/>
            <a:chExt cx="7547579" cy="1372180"/>
          </a:xfrm>
        </p:grpSpPr>
        <p:pic>
          <p:nvPicPr>
            <p:cNvPr id="13" name="Picture 6" descr="C:\Pravin\Papers\ICASSP\Rana13_ICASSP\imgs\vbdmm\newspaper\d_cluster_3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116" y="1285171"/>
              <a:ext cx="3609284" cy="1353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C:\Pravin\Papers\ICASSP\Rana13_ICASSP\imgs\vbdmm\newspaper\v_cluster_3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821" y="1281395"/>
              <a:ext cx="3659147" cy="1372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859738" y="2764279"/>
            <a:ext cx="394451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347864" y="3052311"/>
            <a:ext cx="388843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89666" y="4132431"/>
            <a:ext cx="8346830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Why?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20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ue to foreground and background depth difference</a:t>
            </a:r>
          </a:p>
          <a:p>
            <a:pPr marL="742950" lvl="1" indent="-285750">
              <a:spcAft>
                <a:spcPts val="1000"/>
              </a:spcAft>
              <a:buFont typeface="Microsoft Sans Serif" pitchFamily="34" charset="0"/>
              <a:buChar char="–"/>
            </a:pPr>
            <a:r>
              <a:rPr lang="en-US" sz="20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20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ue to inter-view inconsistency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Depth Subclassification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0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36798" y="1141946"/>
            <a:ext cx="2989684" cy="4976193"/>
            <a:chOff x="5557614" y="1368883"/>
            <a:chExt cx="2989684" cy="4976193"/>
          </a:xfrm>
        </p:grpSpPr>
        <p:pic>
          <p:nvPicPr>
            <p:cNvPr id="4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5557614" y="1368883"/>
              <a:ext cx="1224136" cy="4976193"/>
              <a:chOff x="5588496" y="1015608"/>
              <a:chExt cx="1224136" cy="4976193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030854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3" name="Group 32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6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514581"/>
              </p:ext>
            </p:extLst>
          </p:nvPr>
        </p:nvGraphicFramePr>
        <p:xfrm>
          <a:off x="5364088" y="6057096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266909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7488426" y="5138142"/>
            <a:ext cx="1116022" cy="809402"/>
            <a:chOff x="7410548" y="5138142"/>
            <a:chExt cx="1116022" cy="809402"/>
          </a:xfrm>
        </p:grpSpPr>
        <p:pic>
          <p:nvPicPr>
            <p:cNvPr id="6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76" name="Oval 75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Isosceles Triangle 80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Free-viewpoint </a:t>
            </a:r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elevision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93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14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Depth Subclassification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51" y="735087"/>
            <a:ext cx="913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Mean shift Clustering</a:t>
            </a:r>
            <a:endParaRPr lang="en-US" sz="2800" dirty="0">
              <a:solidFill>
                <a:srgbClr val="1854A6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3528" y="1556792"/>
            <a:ext cx="8488913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A nonparametric clustering  technique 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Knowledge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of the number of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clusters not required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Assigns </a:t>
            </a: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the mean to depth pixels irrespective of the originating viewpoints</a:t>
            </a:r>
            <a:endParaRPr lang="en-US" sz="20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0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Generative model based </a:t>
            </a:r>
            <a:r>
              <a:rPr lang="en-US" sz="20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approaches imply higher computational complexity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5536" y="6239053"/>
            <a:ext cx="8734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[5] D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 </a:t>
            </a:r>
            <a:r>
              <a:rPr lang="en-US" b="1" dirty="0" err="1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Comaniciu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 and P.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Meer: Mean 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shift: A robust approach toward feature space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analysis, IEEE 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Trans. Pattern Anal.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Mach. </a:t>
            </a:r>
            <a:r>
              <a:rPr lang="en-US" b="1" dirty="0" err="1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Intell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.,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2002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59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924944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Experimental Results</a:t>
            </a:r>
            <a:endParaRPr lang="sv-SE" sz="44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50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Pravin\Papers\ICASSP\icassp\poznan_street_v04_original_f12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573" y="3870732"/>
            <a:ext cx="3176823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00467" y="1638484"/>
            <a:ext cx="8353903" cy="1512168"/>
            <a:chOff x="452686" y="1196752"/>
            <a:chExt cx="8353903" cy="1512168"/>
          </a:xfrm>
        </p:grpSpPr>
        <p:pic>
          <p:nvPicPr>
            <p:cNvPr id="3075" name="Picture 3" descr="C:\Pravin\Papers\ICASSP\icassp\balloons_v04_original_f51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Pravin\Papers\ICASSP\icassp\kendo_v04_original_f204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633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5" descr="C:\Pravin\Papers\ICASSP\icassp\lovebird1_v07_original_f228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825" y="1207164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C:\Pravin\Papers\ICASSP\icassp\newspaper_v05_original_f1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686" y="1196752"/>
              <a:ext cx="2002341" cy="1501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400467" y="3152393"/>
            <a:ext cx="2002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Newspaper</a:t>
            </a:r>
          </a:p>
          <a:p>
            <a:pPr algn="ctr"/>
            <a:r>
              <a:rPr lang="sv-SE" sz="2000" dirty="0" smtClean="0"/>
              <a:t>(1024 X 768)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2522605" y="3152393"/>
            <a:ext cx="2002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Lovebird1</a:t>
            </a:r>
          </a:p>
          <a:p>
            <a:pPr algn="ctr"/>
            <a:r>
              <a:rPr lang="sv-SE" sz="2000" dirty="0" smtClean="0"/>
              <a:t>(1024 X 768)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4639414" y="3152393"/>
            <a:ext cx="2002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Kendo</a:t>
            </a:r>
          </a:p>
          <a:p>
            <a:pPr algn="ctr"/>
            <a:r>
              <a:rPr lang="sv-SE" sz="2000" dirty="0" smtClean="0"/>
              <a:t>(1024 X 768)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6752028" y="3133225"/>
            <a:ext cx="2002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Balloons</a:t>
            </a:r>
          </a:p>
          <a:p>
            <a:pPr algn="ctr"/>
            <a:r>
              <a:rPr lang="sv-SE" sz="2000" dirty="0" smtClean="0"/>
              <a:t>(1024 X 768)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3000516" y="5673442"/>
            <a:ext cx="3158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/>
              <a:t>Poznan street</a:t>
            </a:r>
          </a:p>
          <a:p>
            <a:pPr algn="ctr"/>
            <a:r>
              <a:rPr lang="sv-SE" sz="2000" dirty="0" smtClean="0"/>
              <a:t>(1920 X 1088)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15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Experimental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51" y="735087"/>
            <a:ext cx="913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800" dirty="0">
                <a:solidFill>
                  <a:srgbClr val="1854A6"/>
                </a:solidFill>
                <a:latin typeface="Microsoft Sans Serif" pitchFamily="34" charset="0"/>
                <a:cs typeface="Microsoft Sans Serif" pitchFamily="34" charset="0"/>
              </a:rPr>
              <a:t>MPEG 3DTV multiview data set</a:t>
            </a:r>
          </a:p>
        </p:txBody>
      </p:sp>
    </p:spTree>
    <p:extLst>
      <p:ext uri="{BB962C8B-B14F-4D97-AF65-F5344CB8AC3E}">
        <p14:creationId xmlns:p14="http://schemas.microsoft.com/office/powerpoint/2010/main" val="3306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16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27189"/>
              </p:ext>
            </p:extLst>
          </p:nvPr>
        </p:nvGraphicFramePr>
        <p:xfrm>
          <a:off x="582984" y="2492896"/>
          <a:ext cx="802146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366"/>
                <a:gridCol w="2005366"/>
                <a:gridCol w="2005366"/>
                <a:gridCol w="2005366"/>
              </a:tblGrid>
              <a:tr h="408642">
                <a:tc rowSpan="2">
                  <a:txBody>
                    <a:bodyPr/>
                    <a:lstStyle/>
                    <a:p>
                      <a:pPr algn="ctr"/>
                      <a:r>
                        <a:rPr lang="sv-SE" sz="1800" b="0" baseline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Multiview</a:t>
                      </a:r>
                    </a:p>
                    <a:p>
                      <a:pPr algn="ctr"/>
                      <a:r>
                        <a:rPr lang="sv-SE" sz="1800" b="0" baseline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data</a:t>
                      </a:r>
                    </a:p>
                    <a:p>
                      <a:pPr algn="ctr"/>
                      <a:r>
                        <a:rPr lang="sv-SE" sz="1800" b="0" baseline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set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Initial number of mixture components 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kern="1200" baseline="0" dirty="0" smtClean="0">
                          <a:solidFill>
                            <a:schemeClr val="lt1"/>
                          </a:solidFill>
                          <a:latin typeface="Microsoft Sans Serif" pitchFamily="34" charset="0"/>
                          <a:ea typeface="+mn-ea"/>
                          <a:cs typeface="Microsoft Sans Serif" pitchFamily="34" charset="0"/>
                        </a:rPr>
                        <a:t>Active number of mixture components (after convergence)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VI-GMM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VI-DMM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100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31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24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100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34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15</a:t>
                      </a:r>
                      <a:endParaRPr lang="en-US" sz="1800" b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Experimental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63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432" y="718355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Image-Based Rendering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93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Coding\Projects\DepthEnhancementTool\DET\DETTest\Newspaper\src_view_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32" y="1892454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Coding\Projects\DepthEnhancementTool\DET\DETTest\Newspaper\src_view_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30" y="4734817"/>
            <a:ext cx="975186" cy="7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89240" y="5524728"/>
            <a:ext cx="195056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9632" y="26125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32" y="718355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Image-Based Rendering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9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Coding\Projects\DepthEnhancementTool\DET\DETTest\Newspaper\src_view_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32" y="1892454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Coding\Projects\DepthEnhancementTool\DET\DETTest\Newspaper\src_view_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30" y="4734817"/>
            <a:ext cx="975186" cy="7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89240" y="5524728"/>
            <a:ext cx="195056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9632" y="26125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981508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4499031"/>
            <a:ext cx="973558" cy="7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519428" y="126072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55732" y="5175788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</a:p>
          <a:p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795226" y="4437112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2795226" y="1597888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32" y="718355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Image-Based Rendering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9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Coding\Projects\DepthEnhancementTool\DET\DETTest\Newspaper\src_view_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32" y="1892454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Coding\Projects\DepthEnhancementTool\DET\DETTest\Newspaper\src_view_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30" y="4734817"/>
            <a:ext cx="975186" cy="7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89240" y="5524728"/>
            <a:ext cx="195056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9632" y="26125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981508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4499031"/>
            <a:ext cx="973558" cy="7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519428" y="126072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55732" y="5175788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</a:p>
          <a:p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00" y="3055326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320852" y="3851756"/>
            <a:ext cx="27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ntermediate </a:t>
            </a:r>
          </a:p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589168" y="2513919"/>
            <a:ext cx="1377282" cy="411025"/>
          </a:xfrm>
          <a:prstGeom prst="downArrow">
            <a:avLst>
              <a:gd name="adj1" fmla="val 55968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4499992" y="2809615"/>
            <a:ext cx="2376264" cy="12469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625472" y="3933056"/>
            <a:ext cx="1377282" cy="411025"/>
          </a:xfrm>
          <a:prstGeom prst="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795226" y="4437112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2795226" y="1597888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432" y="718355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Image-Based Rendering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0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Coding\Projects\DepthEnhancementTool\DET\DETTest\Newspaper\src_view_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32" y="1892454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Coding\Projects\DepthEnhancementTool\DET\DETTest\Newspaper\src_view_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30" y="4734817"/>
            <a:ext cx="975186" cy="7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89240" y="5524728"/>
            <a:ext cx="195056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9632" y="26125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981508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4499031"/>
            <a:ext cx="973558" cy="7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519428" y="126072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55732" y="5175788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</a:p>
          <a:p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00" y="3055326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320852" y="3851756"/>
            <a:ext cx="27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ntermediate </a:t>
            </a:r>
          </a:p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589168" y="2513919"/>
            <a:ext cx="1377282" cy="411025"/>
          </a:xfrm>
          <a:prstGeom prst="downArrow">
            <a:avLst>
              <a:gd name="adj1" fmla="val 55968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4499992" y="2809615"/>
            <a:ext cx="2376264" cy="12469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625472" y="3933056"/>
            <a:ext cx="1377282" cy="411025"/>
          </a:xfrm>
          <a:prstGeom prst="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795226" y="4437112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2795226" y="1597888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48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25" y="4715157"/>
            <a:ext cx="978285" cy="7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6516216" y="5589813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 camera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32" y="718355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32" name="Rectangle 31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Image-Based Rendering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00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3996"/>
            <a:ext cx="981561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C:\Coding\Projects\DepthEnhancementTool\DET\DETTest\Newspaper\src_view_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832" y="1892454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339124"/>
            <a:ext cx="981563" cy="73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 descr="C:\Coding\Projects\DepthEnhancementTool\DET\DETTest\Newspaper\src_view_2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30" y="4734817"/>
            <a:ext cx="975186" cy="73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1189240" y="5524728"/>
            <a:ext cx="1950566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259632" y="2612585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Reference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432" y="190518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Left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98687" y="4675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Right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85" name="Picture 44" descr="C:\Coding\Projects\SDIBR\ConnectionInfoViewSynthesis\CVSynthesis\CVSTest\v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1630056"/>
            <a:ext cx="981508" cy="7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5" descr="C:\Coding\Projects\SDIBR\ConnectionInfoViewSynthesis\CVSynthesis\CVSTest\v2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55" y="4499031"/>
            <a:ext cx="973558" cy="7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4519428" y="1260724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55732" y="5175788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Warped view</a:t>
            </a:r>
          </a:p>
          <a:p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96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00" y="3055326"/>
            <a:ext cx="978284" cy="73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6320852" y="3851756"/>
            <a:ext cx="271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Virtual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i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ntermediate </a:t>
            </a:r>
          </a:p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4589168" y="2513919"/>
            <a:ext cx="1377282" cy="411025"/>
          </a:xfrm>
          <a:prstGeom prst="downArrow">
            <a:avLst>
              <a:gd name="adj1" fmla="val 55968"/>
              <a:gd name="adj2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4499992" y="2809615"/>
            <a:ext cx="2376264" cy="124690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Hole filling &amp; inpainting 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Up Arrow 38"/>
          <p:cNvSpPr/>
          <p:nvPr/>
        </p:nvSpPr>
        <p:spPr>
          <a:xfrm>
            <a:off x="4625472" y="3933056"/>
            <a:ext cx="1377282" cy="411025"/>
          </a:xfrm>
          <a:prstGeom prst="up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2795226" y="4437112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2795226" y="1597888"/>
            <a:ext cx="1923116" cy="857999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3D warping</a:t>
            </a:r>
            <a:endParaRPr lang="en-US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9471" y="3980890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670" y="1169562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Enhanced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</a:t>
            </a:r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m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48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225" y="4715157"/>
            <a:ext cx="978285" cy="72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6516216" y="5589813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 camera view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17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13164" y="2249354"/>
            <a:ext cx="1603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Y-PSNR (dB)</a:t>
            </a:r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20852" y="2564904"/>
            <a:ext cx="2410447" cy="3885540"/>
          </a:xfrm>
          <a:prstGeom prst="ellipse">
            <a:avLst/>
          </a:prstGeom>
          <a:solidFill>
            <a:srgbClr val="FFC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432" y="718355"/>
            <a:ext cx="9130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MPEG View Synthesis Reference Software (VSRS) 3.5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Depth Image-Based Rendering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7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488426" y="5138142"/>
            <a:ext cx="1116022" cy="809402"/>
            <a:chOff x="7410548" y="5138142"/>
            <a:chExt cx="1116022" cy="809402"/>
          </a:xfrm>
        </p:grpSpPr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8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90" name="Oval 89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455005"/>
              </p:ext>
            </p:extLst>
          </p:nvPr>
        </p:nvGraphicFramePr>
        <p:xfrm>
          <a:off x="5364088" y="6057096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332780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5636798" y="1141946"/>
            <a:ext cx="2989684" cy="4976193"/>
            <a:chOff x="5557614" y="1368883"/>
            <a:chExt cx="2989684" cy="4976193"/>
          </a:xfrm>
        </p:grpSpPr>
        <p:pic>
          <p:nvPicPr>
            <p:cNvPr id="52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Group 57"/>
            <p:cNvGrpSpPr/>
            <p:nvPr/>
          </p:nvGrpSpPr>
          <p:grpSpPr>
            <a:xfrm>
              <a:off x="5557614" y="1368883"/>
              <a:ext cx="1224136" cy="4976193"/>
              <a:chOff x="5588496" y="1015608"/>
              <a:chExt cx="1224136" cy="4976193"/>
            </a:xfrm>
          </p:grpSpPr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9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1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030854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oup 61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3" name="Rectangle 8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Free-viewpoint </a:t>
            </a:r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elevision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459837"/>
              </p:ext>
            </p:extLst>
          </p:nvPr>
        </p:nvGraphicFramePr>
        <p:xfrm>
          <a:off x="179332" y="1556792"/>
          <a:ext cx="87851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80"/>
                <a:gridCol w="936104"/>
                <a:gridCol w="936104"/>
                <a:gridCol w="1656184"/>
                <a:gridCol w="1728192"/>
                <a:gridCol w="172819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Test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sequence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Input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pair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Y-PSNR [dB]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MPEG depth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VBIGMM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 + </a:t>
                      </a:r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K-Means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 maps [3]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VBIDMM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+ </a:t>
                      </a:r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Mean-shift depth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Newspaper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(4, 6)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32.00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smtClean="0">
                          <a:latin typeface="Microsoft Sans Serif" pitchFamily="34" charset="0"/>
                          <a:cs typeface="Microsoft Sans Serif" pitchFamily="34" charset="0"/>
                        </a:rPr>
                        <a:t>32.10</a:t>
                      </a:r>
                      <a:endParaRPr lang="en-US" sz="1800" b="0" noProof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32.11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36.54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39.35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(6, 8)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7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28.50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28.68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29.04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Balloons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35.69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35.93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36.02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Poznan Street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35.56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5053" y="5157192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Objective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7544" y="6239053"/>
            <a:ext cx="8662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[3] P. K. Rana, J. Taghia, and M. Flierl: A Variational Bayesian Inference Framework for Multiview Depth Image Enhancement, IEEE ISM, 2012.</a:t>
            </a:r>
          </a:p>
        </p:txBody>
      </p:sp>
    </p:spTree>
    <p:extLst>
      <p:ext uri="{BB962C8B-B14F-4D97-AF65-F5344CB8AC3E}">
        <p14:creationId xmlns:p14="http://schemas.microsoft.com/office/powerpoint/2010/main" val="34677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576440"/>
              </p:ext>
            </p:extLst>
          </p:nvPr>
        </p:nvGraphicFramePr>
        <p:xfrm>
          <a:off x="179332" y="1556792"/>
          <a:ext cx="87851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80"/>
                <a:gridCol w="936104"/>
                <a:gridCol w="936104"/>
                <a:gridCol w="1656184"/>
                <a:gridCol w="1728192"/>
                <a:gridCol w="172819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Test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sequence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Input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pair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Y-PSNR [dB]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MPEG depth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VBIGMM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 + </a:t>
                      </a:r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K-Means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 maps [3]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VBIDMM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+ </a:t>
                      </a:r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Mean-shift depth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Newspaper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(4, 6)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32.00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smtClean="0">
                          <a:latin typeface="Microsoft Sans Serif" pitchFamily="34" charset="0"/>
                          <a:cs typeface="Microsoft Sans Serif" pitchFamily="34" charset="0"/>
                        </a:rPr>
                        <a:t>32.10</a:t>
                      </a:r>
                      <a:endParaRPr lang="en-US" sz="1800" b="0" noProof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32.11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36.54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39.35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(6, 8)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7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28.50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28.68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29.04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Balloons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35.69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35.93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36.02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Poznan Street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35.56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Objective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053" y="5157192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6239053"/>
            <a:ext cx="8662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[3] P. K. Rana, J. Taghia, and M. Flierl: A Variational Bayesian Inference Framework for Multiview Depth Image Enhancement, IEEE ISM, 2012.</a:t>
            </a:r>
          </a:p>
        </p:txBody>
      </p:sp>
    </p:spTree>
    <p:extLst>
      <p:ext uri="{BB962C8B-B14F-4D97-AF65-F5344CB8AC3E}">
        <p14:creationId xmlns:p14="http://schemas.microsoft.com/office/powerpoint/2010/main" val="18726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623921"/>
              </p:ext>
            </p:extLst>
          </p:nvPr>
        </p:nvGraphicFramePr>
        <p:xfrm>
          <a:off x="179332" y="1556792"/>
          <a:ext cx="87851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80"/>
                <a:gridCol w="936104"/>
                <a:gridCol w="936104"/>
                <a:gridCol w="1656184"/>
                <a:gridCol w="1728192"/>
                <a:gridCol w="172819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Test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sequence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Input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pair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Y-PSNR [dB]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MPEG depth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VBIGMM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 + </a:t>
                      </a:r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K-Means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 maps [3]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VBIDMM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+ </a:t>
                      </a:r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Mean-shift depth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Newspaper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(4, 6)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32.00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smtClean="0">
                          <a:latin typeface="Microsoft Sans Serif" pitchFamily="34" charset="0"/>
                          <a:cs typeface="Microsoft Sans Serif" pitchFamily="34" charset="0"/>
                        </a:rPr>
                        <a:t>32.10</a:t>
                      </a:r>
                      <a:endParaRPr lang="en-US" sz="1800" b="0" noProof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32.11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36.54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39.35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(6, 8)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7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28.50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28.68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29.04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Balloons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35.69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35.93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36.02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Poznan Street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35.56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Objective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053" y="5157192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6239053"/>
            <a:ext cx="8662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[3] P. K. Rana, J. Taghia, and M. Flierl: A Variational Bayesian Inference Framework for Multiview Depth Image Enhancement, IEEE ISM, 2012.</a:t>
            </a:r>
          </a:p>
        </p:txBody>
      </p:sp>
    </p:spTree>
    <p:extLst>
      <p:ext uri="{BB962C8B-B14F-4D97-AF65-F5344CB8AC3E}">
        <p14:creationId xmlns:p14="http://schemas.microsoft.com/office/powerpoint/2010/main" val="18726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451323"/>
              </p:ext>
            </p:extLst>
          </p:nvPr>
        </p:nvGraphicFramePr>
        <p:xfrm>
          <a:off x="179332" y="1556792"/>
          <a:ext cx="87851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80"/>
                <a:gridCol w="936104"/>
                <a:gridCol w="936104"/>
                <a:gridCol w="1656184"/>
                <a:gridCol w="1728192"/>
                <a:gridCol w="172819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Test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sequence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Input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pair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Y-PSNR [dB]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MPEG depth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VBIGMM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 + </a:t>
                      </a:r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K-Means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 maps [3]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VBIDMM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+ </a:t>
                      </a:r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Mean-shift depth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Newspaper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(4, 6)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32.00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smtClean="0">
                          <a:latin typeface="Microsoft Sans Serif" pitchFamily="34" charset="0"/>
                          <a:cs typeface="Microsoft Sans Serif" pitchFamily="34" charset="0"/>
                        </a:rPr>
                        <a:t>32.10</a:t>
                      </a:r>
                      <a:endParaRPr lang="en-US" sz="1800" b="0" noProof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32.11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36.54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39.35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(6, 8)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7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28.50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28.68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29.04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Balloons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35.69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35.93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36.02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Poznan Street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35.56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Objective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053" y="5157192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6239053"/>
            <a:ext cx="8662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[3] P. K. Rana, J. Taghia, and M. Flierl: A Variational Bayesian Inference Framework for Multiview Depth Image Enhancement, IEEE ISM, 2012.</a:t>
            </a:r>
          </a:p>
        </p:txBody>
      </p:sp>
    </p:spTree>
    <p:extLst>
      <p:ext uri="{BB962C8B-B14F-4D97-AF65-F5344CB8AC3E}">
        <p14:creationId xmlns:p14="http://schemas.microsoft.com/office/powerpoint/2010/main" val="30637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620983"/>
              </p:ext>
            </p:extLst>
          </p:nvPr>
        </p:nvGraphicFramePr>
        <p:xfrm>
          <a:off x="179332" y="1556792"/>
          <a:ext cx="87851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80"/>
                <a:gridCol w="936104"/>
                <a:gridCol w="936104"/>
                <a:gridCol w="1656184"/>
                <a:gridCol w="1728192"/>
                <a:gridCol w="172819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Test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sequence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Input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pair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Y-PSNR [dB]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MPEG depth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VBIGMM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 + </a:t>
                      </a:r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K-Means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 maps [3]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VBIDMM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+ </a:t>
                      </a:r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Mean-shift depth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Newspaper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(4, 6)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32.00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smtClean="0">
                          <a:latin typeface="Microsoft Sans Serif" pitchFamily="34" charset="0"/>
                          <a:cs typeface="Microsoft Sans Serif" pitchFamily="34" charset="0"/>
                        </a:rPr>
                        <a:t>32.10</a:t>
                      </a:r>
                      <a:endParaRPr lang="en-US" sz="1800" b="0" noProof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32.11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36.54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39.35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(6, 8)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7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28.50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28.68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29.04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Balloons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35.69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35.93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36.02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Poznan Street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35.56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Objective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053" y="5157192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6239053"/>
            <a:ext cx="8662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[3] P. K. Rana, J. Taghia, and M. Flierl: A Variational Bayesian Inference Framework for Multiview Depth Image Enhancement, IEEE ISM, 2012.</a:t>
            </a:r>
          </a:p>
        </p:txBody>
      </p:sp>
    </p:spTree>
    <p:extLst>
      <p:ext uri="{BB962C8B-B14F-4D97-AF65-F5344CB8AC3E}">
        <p14:creationId xmlns:p14="http://schemas.microsoft.com/office/powerpoint/2010/main" val="18726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186957"/>
              </p:ext>
            </p:extLst>
          </p:nvPr>
        </p:nvGraphicFramePr>
        <p:xfrm>
          <a:off x="179332" y="1556792"/>
          <a:ext cx="87851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80"/>
                <a:gridCol w="936104"/>
                <a:gridCol w="936104"/>
                <a:gridCol w="1656184"/>
                <a:gridCol w="1728192"/>
                <a:gridCol w="172819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Test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sequence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Input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pair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Y-PSNR [dB]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MPEG depth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VBIGMM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 + </a:t>
                      </a:r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K-Means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 maps [3]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VBIDMM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+ </a:t>
                      </a:r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Mean-shift depth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Newspaper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(4, 6)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32.00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32.10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32.11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36.54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39.35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(6, 8)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7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28.50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28.68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29.04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Balloons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35.69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35.93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36.02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Poznan Street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35.56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Objective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053" y="5157192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6239053"/>
            <a:ext cx="8662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[3] P. K. Rana, J. Taghia, and M. Flierl: A Variational Bayesian Inference Framework for Multiview Depth Image Enhancement, IEEE ISM, 2012.</a:t>
            </a:r>
          </a:p>
        </p:txBody>
      </p:sp>
    </p:spTree>
    <p:extLst>
      <p:ext uri="{BB962C8B-B14F-4D97-AF65-F5344CB8AC3E}">
        <p14:creationId xmlns:p14="http://schemas.microsoft.com/office/powerpoint/2010/main" val="18726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3934"/>
              </p:ext>
            </p:extLst>
          </p:nvPr>
        </p:nvGraphicFramePr>
        <p:xfrm>
          <a:off x="179332" y="1556792"/>
          <a:ext cx="87851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80"/>
                <a:gridCol w="936104"/>
                <a:gridCol w="936104"/>
                <a:gridCol w="1656184"/>
                <a:gridCol w="1728192"/>
                <a:gridCol w="172819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Test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sequence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Input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pair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Y-PSNR [dB]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MPEG depth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VBIGMM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 + </a:t>
                      </a:r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K-Means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 maps [3]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VBIDMM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+ </a:t>
                      </a:r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Mean-shift depth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Newspaper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(4, 6)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32.00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smtClean="0">
                          <a:latin typeface="Microsoft Sans Serif" pitchFamily="34" charset="0"/>
                          <a:cs typeface="Microsoft Sans Serif" pitchFamily="34" charset="0"/>
                        </a:rPr>
                        <a:t>32.10</a:t>
                      </a:r>
                      <a:endParaRPr lang="en-US" sz="1800" b="0" noProof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32.11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36.54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39.35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(6, 8)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7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28.50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28.68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29.04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Balloons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35.69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35.93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36.02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Poznan Street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35.56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35.58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35.72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Objective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053" y="5157192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6239053"/>
            <a:ext cx="8662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[3] P. K. Rana, J. Taghia, and M. Flierl: A Variational Bayesian Inference Framework for Multiview Depth Image Enhancement, IEEE ISM, 2012.</a:t>
            </a:r>
          </a:p>
        </p:txBody>
      </p:sp>
    </p:spTree>
    <p:extLst>
      <p:ext uri="{BB962C8B-B14F-4D97-AF65-F5344CB8AC3E}">
        <p14:creationId xmlns:p14="http://schemas.microsoft.com/office/powerpoint/2010/main" val="18726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783828"/>
              </p:ext>
            </p:extLst>
          </p:nvPr>
        </p:nvGraphicFramePr>
        <p:xfrm>
          <a:off x="179332" y="1556792"/>
          <a:ext cx="878515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380"/>
                <a:gridCol w="936104"/>
                <a:gridCol w="936104"/>
                <a:gridCol w="1656184"/>
                <a:gridCol w="1728192"/>
                <a:gridCol w="1728192"/>
              </a:tblGrid>
              <a:tr h="36503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Test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sequence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Input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pair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Virtual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view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Y-PSNR [dB]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0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54A6"/>
                    </a:solidFill>
                  </a:tcPr>
                </a:tc>
              </a:tr>
              <a:tr h="4270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MPEG depth 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VI-GMM</a:t>
                      </a:r>
                      <a:r>
                        <a:rPr lang="en-US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 + </a:t>
                      </a:r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K-Means</a:t>
                      </a:r>
                    </a:p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depth maps [3]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With VI-DMM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+ </a:t>
                      </a:r>
                      <a:r>
                        <a:rPr lang="sv-SE" sz="1800" b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Mean-shift depth</a:t>
                      </a:r>
                      <a:r>
                        <a:rPr lang="sv-SE" sz="1800" b="0" baseline="0" noProof="0" dirty="0" smtClean="0">
                          <a:solidFill>
                            <a:schemeClr val="bg1"/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 maps</a:t>
                      </a:r>
                      <a:endParaRPr lang="en-US" sz="1800" b="0" noProof="0" dirty="0">
                        <a:solidFill>
                          <a:schemeClr val="bg1"/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Newspaper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(4, 6)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5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32.00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32.10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32.11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Kendo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36.54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36.72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39.35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Lovebird1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(6, 8)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7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28.50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28.68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29.04</a:t>
                      </a:r>
                      <a:endParaRPr lang="en-US" sz="1800" b="0" noProof="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Balloons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35.69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35.93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36.02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034"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Poznan Street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(3, 5)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4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35.56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35.58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noProof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Microsoft Sans Serif" pitchFamily="34" charset="0"/>
                          <a:cs typeface="Microsoft Sans Serif" pitchFamily="34" charset="0"/>
                        </a:rPr>
                        <a:t>35.72</a:t>
                      </a:r>
                      <a:endParaRPr lang="en-US" sz="1800" b="0" noProof="0" dirty="0">
                        <a:solidFill>
                          <a:schemeClr val="bg1">
                            <a:lumMod val="65000"/>
                          </a:schemeClr>
                        </a:solidFill>
                        <a:latin typeface="Microsoft Sans Serif" pitchFamily="34" charset="0"/>
                        <a:cs typeface="Microsoft Sans Serif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18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7597904" y="3113028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40152" y="3113028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11960" y="3113028"/>
            <a:ext cx="914400" cy="91440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Objective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053" y="5157192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K-means sub-clustering </a:t>
            </a:r>
          </a:p>
          <a:p>
            <a:pPr marL="742950" lvl="1" indent="-285750">
              <a:buFont typeface="Microsoft Sans Serif" pitchFamily="34" charset="0"/>
              <a:buChar char="–"/>
            </a:pP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Number of cluster : 12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6239053"/>
            <a:ext cx="8662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[3] P. K. Rana, J. Taghia, and M. Flierl: A Variational Bayesian Inference Framework for Multiview Depth Image Enhancement, IEEE ISM, 2012.</a:t>
            </a:r>
          </a:p>
        </p:txBody>
      </p:sp>
    </p:spTree>
    <p:extLst>
      <p:ext uri="{BB962C8B-B14F-4D97-AF65-F5344CB8AC3E}">
        <p14:creationId xmlns:p14="http://schemas.microsoft.com/office/powerpoint/2010/main" val="257875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774" y="764704"/>
            <a:ext cx="9147774" cy="4648582"/>
            <a:chOff x="-3774" y="764704"/>
            <a:chExt cx="9147774" cy="4648582"/>
          </a:xfrm>
        </p:grpSpPr>
        <p:grpSp>
          <p:nvGrpSpPr>
            <p:cNvPr id="2" name="Group 1"/>
            <p:cNvGrpSpPr/>
            <p:nvPr/>
          </p:nvGrpSpPr>
          <p:grpSpPr>
            <a:xfrm>
              <a:off x="138325" y="1667709"/>
              <a:ext cx="8856985" cy="3201451"/>
              <a:chOff x="-228622" y="1587343"/>
              <a:chExt cx="8255381" cy="308491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8622" y="1587343"/>
                <a:ext cx="4046779" cy="3077388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3084" y="1594871"/>
                <a:ext cx="4053675" cy="3077388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-3774" y="764704"/>
              <a:ext cx="91477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  <a:latin typeface="Microsoft Sans Serif" pitchFamily="34" charset="0"/>
                  <a:cs typeface="Microsoft Sans Serif" pitchFamily="34" charset="0"/>
                </a:rPr>
                <a:t>Test sequence: Kendo</a:t>
              </a:r>
            </a:p>
            <a:p>
              <a:endPara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7584" y="5013176"/>
              <a:ext cx="27991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With MPEG depth map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00179" y="5003204"/>
              <a:ext cx="4328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With </a:t>
              </a:r>
              <a:r>
                <a:rPr lang="en-US" sz="2000" dirty="0" err="1" smtClean="0">
                  <a:latin typeface="Microsoft Sans Serif" pitchFamily="34" charset="0"/>
                  <a:cs typeface="Microsoft Sans Serif" pitchFamily="34" charset="0"/>
                </a:rPr>
                <a:t>VI-DMM+Mean-shift</a:t>
              </a:r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 depth map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95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774" y="764704"/>
            <a:ext cx="9147774" cy="4648582"/>
            <a:chOff x="-3774" y="764704"/>
            <a:chExt cx="9147774" cy="4648582"/>
          </a:xfrm>
        </p:grpSpPr>
        <p:grpSp>
          <p:nvGrpSpPr>
            <p:cNvPr id="2" name="Group 1"/>
            <p:cNvGrpSpPr/>
            <p:nvPr/>
          </p:nvGrpSpPr>
          <p:grpSpPr>
            <a:xfrm>
              <a:off x="138325" y="1667709"/>
              <a:ext cx="8856985" cy="3201451"/>
              <a:chOff x="-228622" y="1587343"/>
              <a:chExt cx="8255381" cy="308491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8622" y="1587343"/>
                <a:ext cx="4046779" cy="3077388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3084" y="1594871"/>
                <a:ext cx="4053675" cy="3077388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-3774" y="764704"/>
              <a:ext cx="91477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  <a:latin typeface="Microsoft Sans Serif" pitchFamily="34" charset="0"/>
                  <a:cs typeface="Microsoft Sans Serif" pitchFamily="34" charset="0"/>
                </a:rPr>
                <a:t>Test sequence: Kendo</a:t>
              </a:r>
            </a:p>
            <a:p>
              <a:endPara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7584" y="5013176"/>
              <a:ext cx="27991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With MPEG depth map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00179" y="5003204"/>
              <a:ext cx="4328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With </a:t>
              </a:r>
              <a:r>
                <a:rPr lang="en-US" sz="2000" dirty="0" err="1" smtClean="0">
                  <a:latin typeface="Microsoft Sans Serif" pitchFamily="34" charset="0"/>
                  <a:cs typeface="Microsoft Sans Serif" pitchFamily="34" charset="0"/>
                </a:rPr>
                <a:t>VI-DMM+Mean-shift</a:t>
              </a:r>
              <a:r>
                <a:rPr lang="en-US" sz="2000" dirty="0" smtClean="0">
                  <a:latin typeface="Microsoft Sans Serif" pitchFamily="34" charset="0"/>
                  <a:cs typeface="Microsoft Sans Serif" pitchFamily="34" charset="0"/>
                </a:rPr>
                <a:t> depth map</a:t>
              </a:r>
              <a:endParaRPr lang="en-US" sz="2000" dirty="0">
                <a:latin typeface="Microsoft Sans Serif" pitchFamily="34" charset="0"/>
                <a:cs typeface="Microsoft Sans Serif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03848" y="3356992"/>
            <a:ext cx="381267" cy="504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740352" y="3356992"/>
            <a:ext cx="381267" cy="50405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4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7488426" y="5138142"/>
            <a:ext cx="1116022" cy="809402"/>
            <a:chOff x="7410548" y="5138142"/>
            <a:chExt cx="1116022" cy="809402"/>
          </a:xfrm>
        </p:grpSpPr>
        <p:pic>
          <p:nvPicPr>
            <p:cNvPr id="73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1" name="Group 80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84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Rectangle 84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87" name="Oval 86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Isosceles Triangle 91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3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332780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5636798" y="1141946"/>
            <a:ext cx="2989684" cy="4976193"/>
            <a:chOff x="5557614" y="1368883"/>
            <a:chExt cx="2989684" cy="4976193"/>
          </a:xfrm>
        </p:grpSpPr>
        <p:pic>
          <p:nvPicPr>
            <p:cNvPr id="52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Group 57"/>
            <p:cNvGrpSpPr/>
            <p:nvPr/>
          </p:nvGrpSpPr>
          <p:grpSpPr>
            <a:xfrm>
              <a:off x="5557614" y="1368883"/>
              <a:ext cx="1224136" cy="4976193"/>
              <a:chOff x="5588496" y="1015608"/>
              <a:chExt cx="1224136" cy="4976193"/>
            </a:xfrm>
          </p:grpSpPr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9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030854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oup 61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82" name="Table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945148"/>
              </p:ext>
            </p:extLst>
          </p:nvPr>
        </p:nvGraphicFramePr>
        <p:xfrm>
          <a:off x="5364088" y="6057096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3" name="Rectangle 82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Free-viewpoint </a:t>
            </a:r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elevision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667547" y="4858126"/>
            <a:ext cx="1897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With MPEG depth maps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5" name="Picture 5" descr="C:\Users\prara\Dropbox\Source\Web\research\icassp\results_icassp\kendo_v04_mpeg_results1_f204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798" y="1238725"/>
            <a:ext cx="1213941" cy="35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val 17"/>
          <p:cNvSpPr/>
          <p:nvPr/>
        </p:nvSpPr>
        <p:spPr>
          <a:xfrm>
            <a:off x="7334669" y="2276872"/>
            <a:ext cx="648072" cy="158417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66741" y="4874969"/>
            <a:ext cx="1844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With VI-DMM + Mean-Shift</a:t>
            </a:r>
          </a:p>
          <a:p>
            <a:pPr algn="ctr"/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2" name="Picture 3" descr="C:\Users\prara\Dropbox\Source\Web\research\icassp\results_icassp\kendo_v04_vbdmm_results1_f204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89" y="1257743"/>
            <a:ext cx="1213941" cy="35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/>
          <p:cNvSpPr/>
          <p:nvPr/>
        </p:nvSpPr>
        <p:spPr>
          <a:xfrm>
            <a:off x="3264723" y="2269907"/>
            <a:ext cx="648072" cy="158417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681835" y="4858126"/>
            <a:ext cx="1844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With VI-GMM + K-Means</a:t>
            </a:r>
          </a:p>
          <a:p>
            <a:pPr algn="ctr"/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9072" y="4835768"/>
            <a:ext cx="183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19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3774" y="764704"/>
            <a:ext cx="9147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Kendo</a:t>
            </a:r>
          </a:p>
          <a:p>
            <a:endParaRPr lang="en-US" sz="24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12" name="Picture 2" descr="C:\Users\prara\Dropbox\Source\Web\research\icassp\results_icassp\kendo_v04_original_results1_f204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79" y="1253691"/>
            <a:ext cx="1213941" cy="35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prara\Dropbox\Source\Web\research\icassp\results_icassp\kendo_v04_vbgmm_results1_f204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883" y="1264708"/>
            <a:ext cx="1213941" cy="352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>
          <a:xfrm>
            <a:off x="5279818" y="2235169"/>
            <a:ext cx="648072" cy="158417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214914" y="2276872"/>
            <a:ext cx="648072" cy="1584176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3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44466" y="834350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Kendo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12709" y="3126228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VI-GMM 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+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K-Means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08482" y="3088983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VI-DMM +Mean-Shift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20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3074" name="Picture 2" descr="C:\Users\prara\Dropbox\Source\Web\research\icassp\results_icassp\kendodiff1x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268760"/>
            <a:ext cx="2736928" cy="479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rara\Dropbox\Source\Web\research\icassp\results_icassp\kendodiff2x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117" y="1268760"/>
            <a:ext cx="2736928" cy="479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2771800" y="4138138"/>
            <a:ext cx="1236900" cy="1224136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71800" y="2383878"/>
            <a:ext cx="1236900" cy="1269522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601314" y="2318371"/>
            <a:ext cx="1236900" cy="1269522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592876" y="4110624"/>
            <a:ext cx="1236900" cy="1224136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8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2882" y="5003204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</a:t>
            </a:r>
            <a:r>
              <a:rPr lang="en-US" dirty="0" err="1" smtClean="0">
                <a:latin typeface="Microsoft Sans Serif" pitchFamily="34" charset="0"/>
                <a:cs typeface="Microsoft Sans Serif" pitchFamily="34" charset="0"/>
              </a:rPr>
              <a:t>VI-DMM+Mean-shift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7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46517" y="4221088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30991" y="4221088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</a:t>
            </a:r>
            <a:r>
              <a:rPr lang="en-US" dirty="0" err="1" smtClean="0">
                <a:latin typeface="Microsoft Sans Serif" pitchFamily="34" charset="0"/>
                <a:cs typeface="Microsoft Sans Serif" pitchFamily="34" charset="0"/>
              </a:rPr>
              <a:t>VI-DMM+Mean-shift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11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2240" y="4778876"/>
            <a:ext cx="189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1835" y="4778876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VI-GMM +K-Means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9072" y="4756518"/>
            <a:ext cx="183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4099" name="Picture 3" descr="C:\Users\prara\Dropbox\Source\Web\research\icassp\results_icassp\lovebird1_v07_mpeg_results1_f228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56" y="1711674"/>
            <a:ext cx="1575712" cy="290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prara\Dropbox\Source\Web\research\icassp\results_icassp\lovebird1_v07_original_results1_f228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40" y="1671232"/>
            <a:ext cx="1575712" cy="290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prara\Dropbox\Source\Web\research\icassp\results_icassp\lovebird1_v07_vbdmm_results1_f228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998" y="1671232"/>
            <a:ext cx="1575712" cy="290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Oval 40"/>
          <p:cNvSpPr/>
          <p:nvPr/>
        </p:nvSpPr>
        <p:spPr>
          <a:xfrm>
            <a:off x="6895306" y="3068960"/>
            <a:ext cx="891792" cy="1512168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15998" y="3040778"/>
            <a:ext cx="891792" cy="1512168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51094" y="3030003"/>
            <a:ext cx="891792" cy="1512168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27784" y="4802684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VI-DMM +Mean-Shift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22" name="Picture 2" descr="C:\Users\prara\Dropbox\Source\Web\research\icassp\results_icassp\lovebird1_v07_vbgmm_results1_f228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302" y="1682146"/>
            <a:ext cx="1575712" cy="290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/>
          <p:cNvSpPr/>
          <p:nvPr/>
        </p:nvSpPr>
        <p:spPr>
          <a:xfrm>
            <a:off x="2781193" y="3068960"/>
            <a:ext cx="891792" cy="1512168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5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1931270"/>
            <a:ext cx="8352928" cy="3081906"/>
            <a:chOff x="510796" y="1931270"/>
            <a:chExt cx="8071683" cy="29378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6" y="1931270"/>
              <a:ext cx="3917187" cy="29378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92" y="1931270"/>
              <a:ext cx="3917187" cy="2937890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</a:t>
            </a:r>
            <a:r>
              <a:rPr lang="en-US" dirty="0" err="1" smtClean="0">
                <a:latin typeface="Microsoft Sans Serif" pitchFamily="34" charset="0"/>
                <a:cs typeface="Microsoft Sans Serif" pitchFamily="34" charset="0"/>
              </a:rPr>
              <a:t>VI-DMM+Mean-shift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19598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92280" y="3284984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6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Lovebird 1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5717" y="4778876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VI-GMM +K-Means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5277" y="4756518"/>
            <a:ext cx="183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7504" y="1566084"/>
            <a:ext cx="370361" cy="3205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1236" y="1771502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8710" y="3477328"/>
            <a:ext cx="914400" cy="126014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411760" y="4802684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VI-DMM +Mean-Shift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439006" y="1782341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447034" y="1771502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498626" y="1795885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21221" y="1628800"/>
            <a:ext cx="370361" cy="311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99991" y="1792954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07223" y="1988840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52788" y="1988840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04397" y="2016758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6124" y="2016758"/>
            <a:ext cx="633197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21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4" name="Picture 2" descr="C:\Users\prara\Dropbox\Source\Web\research\icassp\results_icassp\lovebird1_v07_vbgmm_results2_f228.bmp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788" y="1659957"/>
            <a:ext cx="1595896" cy="2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prara\Dropbox\Source\Web\research\icassp\results_icassp\lovebird1_v07_original_results2_f228.bmp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73" y="1659957"/>
            <a:ext cx="1595896" cy="2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prara\Dropbox\Source\Web\research\icassp\results_icassp\lovebird1_v07_vbdmm_results2_f228.bmp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388" y="1659957"/>
            <a:ext cx="1595896" cy="2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/>
          <p:cNvSpPr/>
          <p:nvPr/>
        </p:nvSpPr>
        <p:spPr>
          <a:xfrm>
            <a:off x="4860032" y="2019073"/>
            <a:ext cx="891792" cy="2088324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749908" y="2019072"/>
            <a:ext cx="891792" cy="2202015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76124" y="2019073"/>
            <a:ext cx="891792" cy="2202014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804248" y="4778876"/>
            <a:ext cx="174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40" name="Picture 3" descr="C:\Users\prara\Dropbox\Source\Web\research\icassp\results_icassp\lovebird1_v07_mpeg_results2_f228.bmp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671576"/>
            <a:ext cx="1595896" cy="2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Oval 40"/>
          <p:cNvSpPr/>
          <p:nvPr/>
        </p:nvSpPr>
        <p:spPr>
          <a:xfrm>
            <a:off x="6969970" y="2018514"/>
            <a:ext cx="891792" cy="2088883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The inter-view depth consistency and hence, the free-viewpoint experience improve</a:t>
            </a:r>
          </a:p>
          <a:p>
            <a:pPr algn="just">
              <a:lnSpc>
                <a:spcPct val="110000"/>
              </a:lnSpc>
            </a:pP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The per-pixel association between depth and color is exploited by classification</a:t>
            </a:r>
          </a:p>
          <a:p>
            <a:pPr marL="0" indent="0" algn="just">
              <a:buNone/>
            </a:pP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Depth subclassification improves depth maps and hence, view rendering quality</a:t>
            </a:r>
          </a:p>
          <a:p>
            <a:pPr algn="just"/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  <a:p>
            <a:pPr algn="just"/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Both objective and subjective results improve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Conclusions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3528" y="6197170"/>
            <a:ext cx="8731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[6] P. K. Rana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Z. 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Ma,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J. 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Taghia, and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M. Flierl: Multiview 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Depth Map Enhancement by Variational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Bayes Inference 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Estimation of Dirichlet Mixture 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Models, IEEE ICASSP,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 </a:t>
            </a:r>
            <a:r>
              <a:rPr lang="en-US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 2013</a:t>
            </a:r>
            <a:r>
              <a:rPr lang="en-US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57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28856" y="1268760"/>
            <a:ext cx="8435631" cy="2441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400"/>
              </a:spcAft>
              <a:buFont typeface="Arial" pitchFamily="34" charset="0"/>
              <a:buChar char="•"/>
            </a:pPr>
            <a:r>
              <a:rPr lang="en-US" sz="2400" dirty="0" smtClean="0">
                <a:latin typeface="Microsoft Sans Serif" pitchFamily="34" charset="0"/>
                <a:cs typeface="Microsoft Sans Serif" pitchFamily="34" charset="0"/>
              </a:rPr>
              <a:t>A fully probabilistic multiview depth image enhancement </a:t>
            </a:r>
          </a:p>
          <a:p>
            <a:pPr marL="342900" indent="-342900">
              <a:spcAft>
                <a:spcPts val="400"/>
              </a:spcAft>
              <a:buFont typeface="Arial" pitchFamily="34" charset="0"/>
              <a:buChar char="•"/>
            </a:pPr>
            <a:endParaRPr lang="en-US" sz="2000" dirty="0">
              <a:latin typeface="Microsoft Sans Serif" pitchFamily="34" charset="0"/>
              <a:cs typeface="Microsoft Sans Serif" pitchFamily="34" charset="0"/>
            </a:endParaRPr>
          </a:p>
          <a:p>
            <a:pPr marL="800100" lvl="1" indent="-342900">
              <a:spcAft>
                <a:spcPts val="400"/>
              </a:spcAft>
              <a:buFont typeface="Microsoft Sans Serif" pitchFamily="34" charset="0"/>
              <a:buChar char="–"/>
            </a:pPr>
            <a:r>
              <a:rPr lang="en-US" sz="2000" dirty="0">
                <a:latin typeface="Microsoft Sans Serif" pitchFamily="34" charset="0"/>
                <a:cs typeface="Microsoft Sans Serif" pitchFamily="34" charset="0"/>
              </a:rPr>
              <a:t>With </a:t>
            </a:r>
            <a:r>
              <a:rPr lang="en-US" sz="2000" dirty="0" smtClean="0">
                <a:latin typeface="Microsoft Sans Serif" pitchFamily="34" charset="0"/>
                <a:cs typeface="Microsoft Sans Serif" pitchFamily="34" charset="0"/>
              </a:rPr>
              <a:t>improved computational efficiency</a:t>
            </a:r>
          </a:p>
          <a:p>
            <a:pPr marL="800100" lvl="1" indent="-342900">
              <a:spcAft>
                <a:spcPts val="400"/>
              </a:spcAft>
              <a:buFont typeface="Microsoft Sans Serif" pitchFamily="34" charset="0"/>
              <a:buChar char="–"/>
            </a:pPr>
            <a:endParaRPr lang="en-US" sz="2000" dirty="0" smtClean="0">
              <a:latin typeface="Microsoft Sans Serif" pitchFamily="34" charset="0"/>
              <a:cs typeface="Microsoft Sans Serif" pitchFamily="34" charset="0"/>
            </a:endParaRPr>
          </a:p>
          <a:p>
            <a:pPr marL="800100" lvl="1" indent="-342900">
              <a:spcAft>
                <a:spcPts val="400"/>
              </a:spcAft>
              <a:buFont typeface="Microsoft Sans Serif" pitchFamily="34" charset="0"/>
              <a:buChar char="–"/>
            </a:pPr>
            <a:r>
              <a:rPr lang="sv-SE" sz="2000" dirty="0" smtClean="0">
                <a:latin typeface="Microsoft Sans Serif" pitchFamily="34" charset="0"/>
                <a:cs typeface="Microsoft Sans Serif" pitchFamily="34" charset="0"/>
              </a:rPr>
              <a:t>With improved depth subclassification</a:t>
            </a:r>
            <a:endParaRPr lang="sv-SE" sz="2000" dirty="0">
              <a:latin typeface="Microsoft Sans Serif" pitchFamily="34" charset="0"/>
              <a:cs typeface="Microsoft Sans Serif" pitchFamily="34" charset="0"/>
            </a:endParaRPr>
          </a:p>
          <a:p>
            <a:endParaRPr lang="en-US" sz="1600" dirty="0" smtClean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  <a:p>
            <a:endParaRPr lang="en-US" sz="1600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23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Future Directions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4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1"/>
          <p:cNvSpPr txBox="1">
            <a:spLocks/>
          </p:cNvSpPr>
          <p:nvPr/>
        </p:nvSpPr>
        <p:spPr>
          <a:xfrm>
            <a:off x="8676455" y="6358324"/>
            <a:ext cx="4610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rgbClr val="1854A6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3774" y="0"/>
            <a:ext cx="913015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Thank You</a:t>
            </a:r>
            <a:endParaRPr lang="sv-SE" sz="44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3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7488426" y="5138142"/>
            <a:ext cx="1116022" cy="809402"/>
            <a:chOff x="7410548" y="5138142"/>
            <a:chExt cx="1116022" cy="809402"/>
          </a:xfrm>
        </p:grpSpPr>
        <p:pic>
          <p:nvPicPr>
            <p:cNvPr id="7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87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90" name="Oval 89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Isosceles Triangle 93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6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68143"/>
              </p:ext>
            </p:extLst>
          </p:nvPr>
        </p:nvGraphicFramePr>
        <p:xfrm>
          <a:off x="5364088" y="6057096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332780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5636798" y="1141946"/>
            <a:ext cx="2989684" cy="4976193"/>
            <a:chOff x="5557614" y="1368883"/>
            <a:chExt cx="2989684" cy="4976193"/>
          </a:xfrm>
        </p:grpSpPr>
        <p:pic>
          <p:nvPicPr>
            <p:cNvPr id="52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8" name="Group 57"/>
            <p:cNvGrpSpPr/>
            <p:nvPr/>
          </p:nvGrpSpPr>
          <p:grpSpPr>
            <a:xfrm>
              <a:off x="5557614" y="1368883"/>
              <a:ext cx="1224136" cy="4976193"/>
              <a:chOff x="5588496" y="1015608"/>
              <a:chExt cx="1224136" cy="4976193"/>
            </a:xfrm>
          </p:grpSpPr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9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" name="Picture 2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030854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2" name="Group 61"/>
            <p:cNvGrpSpPr/>
            <p:nvPr/>
          </p:nvGrpSpPr>
          <p:grpSpPr>
            <a:xfrm rot="5400000">
              <a:off x="5952514" y="4824123"/>
              <a:ext cx="388618" cy="45719"/>
              <a:chOff x="2419306" y="4725144"/>
              <a:chExt cx="388618" cy="4571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 rot="5400000">
              <a:off x="7707273" y="4801263"/>
              <a:ext cx="388618" cy="45719"/>
              <a:chOff x="2419306" y="4725144"/>
              <a:chExt cx="388618" cy="45719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241930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590756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2762205" y="472514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2" name="Rectangle 81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Free-viewpoint </a:t>
            </a:r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elevision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254943" y="1361234"/>
            <a:ext cx="8637537" cy="1203670"/>
            <a:chOff x="-108520" y="1145216"/>
            <a:chExt cx="8637537" cy="1203670"/>
          </a:xfrm>
        </p:grpSpPr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1854A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7"/>
                    <a:ext cx="6181023" cy="551460"/>
                    <a:chOff x="705000" y="1379608"/>
                    <a:chExt cx="6166557" cy="795843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3"/>
                      <a:chOff x="1779997" y="1379608"/>
                      <a:chExt cx="5278076" cy="795843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9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dirty="0" smtClean="0">
                    <a:latin typeface="Microsoft Sans Serif" pitchFamily="34" charset="0"/>
                    <a:cs typeface="Microsoft Sans Serif" pitchFamily="34" charset="0"/>
                  </a:rPr>
                  <a:t>xyz</a:t>
                </a:r>
                <a:endParaRPr lang="en-US" sz="1400" dirty="0" smtClean="0">
                  <a:latin typeface="Microsoft Sans Serif" pitchFamily="34" charset="0"/>
                  <a:cs typeface="Microsoft Sans Serif" pitchFamily="34" charset="0"/>
                </a:endParaRP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1854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0" y="260648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  <a:cs typeface="Microsoft Sans Serif" pitchFamily="34" charset="0"/>
              </a:rPr>
              <a:t>Multiview color classification</a:t>
            </a:r>
            <a:endParaRPr lang="sv-SE" sz="2400" dirty="0" smtClean="0">
              <a:solidFill>
                <a:schemeClr val="tx1"/>
              </a:solidFill>
              <a:latin typeface="Comic Sans MS" pitchFamily="66" charset="0"/>
              <a:cs typeface="Microsoft Sans Serif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5054" y="836712"/>
            <a:ext cx="913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inference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7656" y="6074712"/>
            <a:ext cx="8514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[1] 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[2] Z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“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2013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  <a:endParaRPr lang="en-US" sz="1600" b="1" dirty="0">
              <a:solidFill>
                <a:srgbClr val="FF0000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Y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6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068656" y="4077072"/>
            <a:ext cx="2909076" cy="864096"/>
          </a:xfrm>
          <a:prstGeom prst="round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Initialize number of clusters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Initialize hyper-parameters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Initialize responsibilities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2280878" y="2708920"/>
            <a:ext cx="484632" cy="1166937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54943" y="1361234"/>
            <a:ext cx="8637537" cy="1203670"/>
            <a:chOff x="254943" y="1145210"/>
            <a:chExt cx="8637537" cy="1203670"/>
          </a:xfrm>
        </p:grpSpPr>
        <p:grpSp>
          <p:nvGrpSpPr>
            <p:cNvPr id="44" name="Group 43"/>
            <p:cNvGrpSpPr/>
            <p:nvPr/>
          </p:nvGrpSpPr>
          <p:grpSpPr>
            <a:xfrm>
              <a:off x="254943" y="1145210"/>
              <a:ext cx="8637537" cy="1203670"/>
              <a:chOff x="-108520" y="1145216"/>
              <a:chExt cx="8637537" cy="1203670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-108520" y="1145216"/>
                <a:ext cx="8637537" cy="1203670"/>
                <a:chOff x="-108520" y="1145216"/>
                <a:chExt cx="8637537" cy="1203670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1119737" y="1145216"/>
                  <a:ext cx="7409280" cy="1203666"/>
                  <a:chOff x="1119737" y="1233790"/>
                  <a:chExt cx="7409280" cy="899066"/>
                </a:xfrm>
              </p:grpSpPr>
              <p:cxnSp>
                <p:nvCxnSpPr>
                  <p:cNvPr id="21" name="Straight Arrow Connector 20"/>
                  <p:cNvCxnSpPr>
                    <a:stCxn id="83" idx="3"/>
                    <a:endCxn id="84" idx="1"/>
                  </p:cNvCxnSpPr>
                  <p:nvPr/>
                </p:nvCxnSpPr>
                <p:spPr>
                  <a:xfrm>
                    <a:off x="2771799" y="1857125"/>
                    <a:ext cx="412997" cy="0"/>
                  </a:xfrm>
                  <a:prstGeom prst="straightConnector1">
                    <a:avLst/>
                  </a:prstGeom>
                  <a:ln w="34925">
                    <a:solidFill>
                      <a:srgbClr val="1854A6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4" name="Group 73"/>
                  <p:cNvGrpSpPr/>
                  <p:nvPr/>
                </p:nvGrpSpPr>
                <p:grpSpPr>
                  <a:xfrm>
                    <a:off x="1119737" y="1233790"/>
                    <a:ext cx="7409280" cy="899066"/>
                    <a:chOff x="850755" y="1031483"/>
                    <a:chExt cx="7409280" cy="899066"/>
                  </a:xfrm>
                </p:grpSpPr>
                <p:grpSp>
                  <p:nvGrpSpPr>
                    <p:cNvPr id="75" name="Group 74"/>
                    <p:cNvGrpSpPr/>
                    <p:nvPr/>
                  </p:nvGrpSpPr>
                  <p:grpSpPr>
                    <a:xfrm>
                      <a:off x="850755" y="1379088"/>
                      <a:ext cx="6181023" cy="551460"/>
                      <a:chOff x="705000" y="1379608"/>
                      <a:chExt cx="6166557" cy="795842"/>
                    </a:xfrm>
                  </p:grpSpPr>
                  <p:cxnSp>
                    <p:nvCxnSpPr>
                      <p:cNvPr id="79" name="Straight Arrow Connector 78"/>
                      <p:cNvCxnSpPr>
                        <a:stCxn id="84" idx="3"/>
                        <a:endCxn id="85" idx="1"/>
                      </p:cNvCxnSpPr>
                      <p:nvPr/>
                    </p:nvCxnSpPr>
                    <p:spPr>
                      <a:xfrm>
                        <a:off x="4724324" y="1777529"/>
                        <a:ext cx="387274" cy="0"/>
                      </a:xfrm>
                      <a:prstGeom prst="straightConnector1">
                        <a:avLst/>
                      </a:prstGeom>
                      <a:ln w="34925">
                        <a:solidFill>
                          <a:srgbClr val="1854A6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Arrow Connector 79"/>
                      <p:cNvCxnSpPr>
                        <a:stCxn id="85" idx="3"/>
                        <a:endCxn id="78" idx="2"/>
                      </p:cNvCxnSpPr>
                      <p:nvPr/>
                    </p:nvCxnSpPr>
                    <p:spPr>
                      <a:xfrm>
                        <a:off x="6410001" y="1777529"/>
                        <a:ext cx="461556" cy="2"/>
                      </a:xfrm>
                      <a:prstGeom prst="straightConnector1">
                        <a:avLst/>
                      </a:prstGeom>
                      <a:ln w="34925">
                        <a:solidFill>
                          <a:srgbClr val="1854A6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81" name="Group 80"/>
                      <p:cNvGrpSpPr/>
                      <p:nvPr/>
                    </p:nvGrpSpPr>
                    <p:grpSpPr>
                      <a:xfrm>
                        <a:off x="1131925" y="1379608"/>
                        <a:ext cx="5278076" cy="795842"/>
                        <a:chOff x="1779997" y="1379608"/>
                        <a:chExt cx="5278076" cy="795842"/>
                      </a:xfrm>
                    </p:grpSpPr>
                    <p:sp>
                      <p:nvSpPr>
                        <p:cNvPr id="83" name="Rounded Rectangle 82"/>
                        <p:cNvSpPr/>
                        <p:nvPr/>
                      </p:nvSpPr>
                      <p:spPr>
                        <a:xfrm>
                          <a:off x="1779997" y="1379608"/>
                          <a:ext cx="1221270" cy="795842"/>
                        </a:xfrm>
                        <a:prstGeom prst="roundRect">
                          <a:avLst/>
                        </a:prstGeom>
                        <a:solidFill>
                          <a:srgbClr val="C00000"/>
                        </a:solidFill>
                        <a:ln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 u="sng" dirty="0" smtClean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  <a:p>
                          <a:pPr algn="ctr"/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Initialization</a:t>
                          </a:r>
                          <a:endParaRPr lang="en-US" sz="1400" u="sng" dirty="0" smtClean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  <a:p>
                          <a:pPr algn="ctr"/>
                          <a:endParaRPr lang="en-US" sz="1400" u="sng" dirty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</p:txBody>
                    </p:sp>
                    <p:sp>
                      <p:nvSpPr>
                        <p:cNvPr id="84" name="Rounded Rectangle 83"/>
                        <p:cNvSpPr/>
                        <p:nvPr/>
                      </p:nvSpPr>
                      <p:spPr>
                        <a:xfrm>
                          <a:off x="3413297" y="1379608"/>
                          <a:ext cx="1959100" cy="795842"/>
                        </a:xfrm>
                        <a:prstGeom prst="roundRect">
                          <a:avLst/>
                        </a:prstGeom>
                        <a:solidFill>
                          <a:srgbClr val="1854A6"/>
                        </a:solidFill>
                        <a:ln>
                          <a:solidFill>
                            <a:srgbClr val="1854A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Optimization </a:t>
                          </a:r>
                          <a:r>
                            <a:rPr lang="en-US" sz="1400" dirty="0">
                              <a:latin typeface="Microsoft Sans Serif" pitchFamily="34" charset="0"/>
                              <a:cs typeface="Microsoft Sans Serif" pitchFamily="34" charset="0"/>
                            </a:rPr>
                            <a:t>of the </a:t>
                          </a:r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variational posterior </a:t>
                          </a:r>
                          <a:r>
                            <a:rPr lang="en-US" sz="1400" dirty="0">
                              <a:latin typeface="Microsoft Sans Serif" pitchFamily="34" charset="0"/>
                              <a:cs typeface="Microsoft Sans Serif" pitchFamily="34" charset="0"/>
                            </a:rPr>
                            <a:t>d</a:t>
                          </a:r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istribution</a:t>
                          </a:r>
                        </a:p>
                      </p:txBody>
                    </p:sp>
                    <p:sp>
                      <p:nvSpPr>
                        <p:cNvPr id="85" name="Rounded Rectangle 84"/>
                        <p:cNvSpPr/>
                        <p:nvPr/>
                      </p:nvSpPr>
                      <p:spPr>
                        <a:xfrm>
                          <a:off x="5759671" y="1379608"/>
                          <a:ext cx="1298402" cy="795842"/>
                        </a:xfrm>
                        <a:prstGeom prst="roundRect">
                          <a:avLst/>
                        </a:prstGeom>
                        <a:solidFill>
                          <a:srgbClr val="1854A6"/>
                        </a:solidFill>
                        <a:ln>
                          <a:solidFill>
                            <a:srgbClr val="1854A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Variational lower bound </a:t>
                          </a:r>
                          <a:r>
                            <a:rPr lang="en-US" sz="1400" dirty="0">
                              <a:latin typeface="Microsoft Sans Serif" pitchFamily="34" charset="0"/>
                              <a:cs typeface="Microsoft Sans Serif" pitchFamily="34" charset="0"/>
                            </a:rPr>
                            <a:t>e</a:t>
                          </a:r>
                          <a:r>
                            <a:rPr lang="en-US" sz="1400" dirty="0" smtClean="0">
                              <a:latin typeface="Microsoft Sans Serif" pitchFamily="34" charset="0"/>
                              <a:cs typeface="Microsoft Sans Serif" pitchFamily="34" charset="0"/>
                            </a:rPr>
                            <a:t>valuation</a:t>
                          </a:r>
                          <a:endParaRPr lang="en-US" sz="1400" u="sng" dirty="0">
                            <a:latin typeface="Microsoft Sans Serif" pitchFamily="34" charset="0"/>
                            <a:cs typeface="Microsoft Sans Serif" pitchFamily="34" charset="0"/>
                          </a:endParaRPr>
                        </a:p>
                      </p:txBody>
                    </p:sp>
                  </p:grpSp>
                  <p:cxnSp>
                    <p:nvCxnSpPr>
                      <p:cNvPr id="82" name="Straight Arrow Connector 81"/>
                      <p:cNvCxnSpPr>
                        <a:stCxn id="37" idx="5"/>
                        <a:endCxn id="83" idx="1"/>
                      </p:cNvCxnSpPr>
                      <p:nvPr/>
                    </p:nvCxnSpPr>
                    <p:spPr>
                      <a:xfrm flipV="1">
                        <a:off x="705000" y="1777529"/>
                        <a:ext cx="426926" cy="5"/>
                      </a:xfrm>
                      <a:prstGeom prst="straightConnector1">
                        <a:avLst/>
                      </a:prstGeom>
                      <a:ln w="34925">
                        <a:solidFill>
                          <a:srgbClr val="1854A6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76" name="TextBox 75"/>
                    <p:cNvSpPr txBox="1"/>
                    <p:nvPr/>
                  </p:nvSpPr>
                  <p:spPr>
                    <a:xfrm>
                      <a:off x="4043134" y="1031483"/>
                      <a:ext cx="136966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1854A6"/>
                          </a:solidFill>
                          <a:cs typeface="Microsoft Sans Serif" pitchFamily="34" charset="0"/>
                        </a:rPr>
                        <a:t>Repeat</a:t>
                      </a:r>
                    </a:p>
                    <a:p>
                      <a:pPr algn="ctr"/>
                      <a:r>
                        <a:rPr lang="en-US" sz="1200" b="1" dirty="0" smtClean="0">
                          <a:solidFill>
                            <a:srgbClr val="1854A6"/>
                          </a:solidFill>
                          <a:cs typeface="Microsoft Sans Serif" pitchFamily="34" charset="0"/>
                        </a:rPr>
                        <a:t>Until convergence </a:t>
                      </a:r>
                      <a:endParaRPr lang="en-US" sz="1200" b="1" dirty="0">
                        <a:solidFill>
                          <a:srgbClr val="1854A6"/>
                        </a:solidFill>
                        <a:cs typeface="Microsoft Sans Serif" pitchFamily="34" charset="0"/>
                      </a:endParaRPr>
                    </a:p>
                  </p:txBody>
                </p:sp>
                <p:sp>
                  <p:nvSpPr>
                    <p:cNvPr id="78" name="Flowchart: Data 77"/>
                    <p:cNvSpPr/>
                    <p:nvPr/>
                  </p:nvSpPr>
                  <p:spPr>
                    <a:xfrm>
                      <a:off x="6895306" y="1379089"/>
                      <a:ext cx="1364729" cy="551460"/>
                    </a:xfrm>
                    <a:prstGeom prst="flowChartInputOutput">
                      <a:avLst/>
                    </a:prstGeom>
                    <a:solidFill>
                      <a:srgbClr val="1854A6"/>
                    </a:solidFill>
                    <a:ln>
                      <a:solidFill>
                        <a:srgbClr val="1854A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4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Color </a:t>
                      </a:r>
                    </a:p>
                    <a:p>
                      <a:pPr algn="ctr"/>
                      <a:r>
                        <a:rPr lang="sv-SE" sz="1400" dirty="0" smtClean="0">
                          <a:latin typeface="Microsoft Sans Serif" pitchFamily="34" charset="0"/>
                          <a:cs typeface="Microsoft Sans Serif" pitchFamily="34" charset="0"/>
                        </a:rPr>
                        <a:t>clusters</a:t>
                      </a:r>
                      <a:endParaRPr lang="en-US" sz="1400" dirty="0">
                        <a:latin typeface="Microsoft Sans Serif" pitchFamily="34" charset="0"/>
                        <a:cs typeface="Microsoft Sans Serif" pitchFamily="34" charset="0"/>
                      </a:endParaRPr>
                    </a:p>
                  </p:txBody>
                </p:sp>
              </p:grpSp>
            </p:grpSp>
            <p:sp>
              <p:nvSpPr>
                <p:cNvPr id="37" name="Flowchart: Data 36"/>
                <p:cNvSpPr/>
                <p:nvPr/>
              </p:nvSpPr>
              <p:spPr>
                <a:xfrm>
                  <a:off x="-108520" y="1610592"/>
                  <a:ext cx="1364729" cy="738294"/>
                </a:xfrm>
                <a:prstGeom prst="flowChartInputOutput">
                  <a:avLst/>
                </a:prstGeom>
                <a:solidFill>
                  <a:srgbClr val="1854A6"/>
                </a:solidFill>
                <a:ln>
                  <a:solidFill>
                    <a:srgbClr val="1854A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latin typeface="Microsoft Sans Serif" pitchFamily="34" charset="0"/>
                      <a:cs typeface="Microsoft Sans Serif" pitchFamily="34" charset="0"/>
                    </a:rPr>
                    <a:t>xyz</a:t>
                  </a:r>
                </a:p>
                <a:p>
                  <a:pPr algn="ctr"/>
                  <a:r>
                    <a:rPr lang="en-US" sz="1400" dirty="0" smtClean="0">
                      <a:latin typeface="Microsoft Sans Serif" pitchFamily="34" charset="0"/>
                      <a:cs typeface="Microsoft Sans Serif" pitchFamily="34" charset="0"/>
                    </a:rPr>
                    <a:t>data</a:t>
                  </a:r>
                  <a:endParaRPr lang="en-US" sz="1400" dirty="0">
                    <a:latin typeface="Microsoft Sans Serif" pitchFamily="34" charset="0"/>
                    <a:cs typeface="Microsoft Sans Serif" pitchFamily="34" charset="0"/>
                  </a:endParaRPr>
                </a:p>
              </p:txBody>
            </p:sp>
          </p:grpSp>
          <p:cxnSp>
            <p:nvCxnSpPr>
              <p:cNvPr id="23" name="Elbow Connector 22"/>
              <p:cNvCxnSpPr>
                <a:stCxn id="84" idx="1"/>
                <a:endCxn id="78" idx="2"/>
              </p:cNvCxnSpPr>
              <p:nvPr/>
            </p:nvCxnSpPr>
            <p:spPr>
              <a:xfrm rot="10800000" flipH="1" flipV="1">
                <a:off x="3184795" y="1979734"/>
                <a:ext cx="4115965" cy="2"/>
              </a:xfrm>
              <a:prstGeom prst="bentConnector5">
                <a:avLst>
                  <a:gd name="adj1" fmla="val -5554"/>
                  <a:gd name="adj2" fmla="val -29887300000"/>
                  <a:gd name="adj3" fmla="val 93256"/>
                </a:avLst>
              </a:prstGeom>
              <a:ln w="34925">
                <a:solidFill>
                  <a:srgbClr val="1854A6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Straight Arrow Connector 2"/>
            <p:cNvCxnSpPr/>
            <p:nvPr/>
          </p:nvCxnSpPr>
          <p:spPr>
            <a:xfrm flipH="1">
              <a:off x="4371635" y="1378868"/>
              <a:ext cx="488397" cy="0"/>
            </a:xfrm>
            <a:prstGeom prst="straightConnector1">
              <a:avLst/>
            </a:prstGeom>
            <a:ln w="34925">
              <a:solidFill>
                <a:srgbClr val="1854A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-5054" y="836712"/>
            <a:ext cx="913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inference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77656" y="6074712"/>
            <a:ext cx="8514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[1] 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[2] Z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“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2013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  <a:endParaRPr lang="en-US" sz="1600" b="1" dirty="0">
              <a:solidFill>
                <a:srgbClr val="FF0000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Y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3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33"/>
          <p:cNvSpPr/>
          <p:nvPr/>
        </p:nvSpPr>
        <p:spPr>
          <a:xfrm>
            <a:off x="4328514" y="2711599"/>
            <a:ext cx="484632" cy="1166937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110541" y="4082033"/>
            <a:ext cx="2909075" cy="859135"/>
          </a:xfrm>
          <a:prstGeom prst="round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GB" sz="1400" dirty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Maximize the </a:t>
            </a:r>
            <a:r>
              <a:rPr lang="en-GB" sz="1400" dirty="0" smtClean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variational lower </a:t>
            </a:r>
            <a:r>
              <a:rPr lang="en-GB" sz="1400" dirty="0">
                <a:solidFill>
                  <a:schemeClr val="bg1"/>
                </a:solidFill>
                <a:latin typeface="Microsoft Sans Serif" pitchFamily="34" charset="0"/>
                <a:cs typeface="Microsoft Sans Serif" pitchFamily="34" charset="0"/>
              </a:rPr>
              <a:t>bound on free energy</a:t>
            </a:r>
            <a:endParaRPr lang="en-US" sz="1400" dirty="0">
              <a:solidFill>
                <a:schemeClr val="bg1"/>
              </a:solidFill>
              <a:latin typeface="Microsoft Sans Serif" pitchFamily="34" charset="0"/>
              <a:cs typeface="Microsoft Sans Serif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Evaluate </a:t>
            </a:r>
            <a:r>
              <a:rPr lang="en-US" sz="1400" dirty="0">
                <a:latin typeface="Microsoft Sans Serif" pitchFamily="34" charset="0"/>
                <a:cs typeface="Microsoft Sans Serif" pitchFamily="34" charset="0"/>
              </a:rPr>
              <a:t>the </a:t>
            </a: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responsibilities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Update the hyper-parameters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54943" y="1366195"/>
            <a:ext cx="8637537" cy="1203670"/>
            <a:chOff x="-108520" y="1145216"/>
            <a:chExt cx="8637537" cy="1203670"/>
          </a:xfrm>
        </p:grpSpPr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1854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C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dirty="0" smtClean="0">
                    <a:latin typeface="Microsoft Sans Serif" pitchFamily="34" charset="0"/>
                    <a:cs typeface="Microsoft Sans Serif" pitchFamily="34" charset="0"/>
                  </a:rPr>
                  <a:t>xyz</a:t>
                </a:r>
                <a:endParaRPr lang="en-US" sz="1400" dirty="0" smtClean="0">
                  <a:latin typeface="Microsoft Sans Serif" pitchFamily="34" charset="0"/>
                  <a:cs typeface="Microsoft Sans Serif" pitchFamily="34" charset="0"/>
                </a:endParaRP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</p:grpSp>
      <p:cxnSp>
        <p:nvCxnSpPr>
          <p:cNvPr id="29" name="Straight Arrow Connector 28"/>
          <p:cNvCxnSpPr/>
          <p:nvPr/>
        </p:nvCxnSpPr>
        <p:spPr>
          <a:xfrm flipH="1">
            <a:off x="4371635" y="1594892"/>
            <a:ext cx="488397" cy="0"/>
          </a:xfrm>
          <a:prstGeom prst="straightConnector1">
            <a:avLst/>
          </a:prstGeom>
          <a:ln w="34925">
            <a:solidFill>
              <a:srgbClr val="1854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5054" y="836712"/>
            <a:ext cx="913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inference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77656" y="6074712"/>
            <a:ext cx="8514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[1] 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[2] Z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“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2013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  <a:endParaRPr lang="en-US" sz="1600" b="1" dirty="0">
              <a:solidFill>
                <a:srgbClr val="FF0000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Y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21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5096323" y="4082033"/>
            <a:ext cx="2909075" cy="859135"/>
          </a:xfrm>
          <a:prstGeom prst="roundRect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latin typeface="Microsoft Sans Serif" pitchFamily="34" charset="0"/>
                <a:cs typeface="Microsoft Sans Serif" pitchFamily="34" charset="0"/>
              </a:rPr>
              <a:t>Check for convergence </a:t>
            </a:r>
            <a:endParaRPr lang="en-US" sz="1400" dirty="0"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54943" y="1366220"/>
            <a:ext cx="8637537" cy="1203670"/>
            <a:chOff x="-108520" y="1145216"/>
            <a:chExt cx="8637537" cy="1203670"/>
          </a:xfrm>
        </p:grpSpPr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1854A6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v-SE" sz="1400" dirty="0" smtClean="0">
                    <a:latin typeface="Microsoft Sans Serif" pitchFamily="34" charset="0"/>
                    <a:cs typeface="Microsoft Sans Serif" pitchFamily="34" charset="0"/>
                  </a:rPr>
                  <a:t>xyz</a:t>
                </a:r>
                <a:endParaRPr lang="en-US" sz="1400" dirty="0" smtClean="0">
                  <a:latin typeface="Microsoft Sans Serif" pitchFamily="34" charset="0"/>
                  <a:cs typeface="Microsoft Sans Serif" pitchFamily="34" charset="0"/>
                </a:endParaRP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1854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 flipH="1">
            <a:off x="4371635" y="1585367"/>
            <a:ext cx="488397" cy="0"/>
          </a:xfrm>
          <a:prstGeom prst="straightConnector1">
            <a:avLst/>
          </a:prstGeom>
          <a:ln w="34925">
            <a:solidFill>
              <a:srgbClr val="1854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own Arrow 29"/>
          <p:cNvSpPr/>
          <p:nvPr/>
        </p:nvSpPr>
        <p:spPr>
          <a:xfrm>
            <a:off x="6319242" y="2711624"/>
            <a:ext cx="484632" cy="1166937"/>
          </a:xfrm>
          <a:prstGeom prst="downArrow">
            <a:avLst/>
          </a:prstGeom>
          <a:solidFill>
            <a:srgbClr val="1854A6"/>
          </a:solidFill>
          <a:ln>
            <a:solidFill>
              <a:srgbClr val="18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5054" y="836712"/>
            <a:ext cx="913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inference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77656" y="6074712"/>
            <a:ext cx="8514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[1] 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[2] Z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“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2013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  <a:endParaRPr lang="en-US" sz="1600" b="1" dirty="0">
              <a:solidFill>
                <a:srgbClr val="FF0000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Y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1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254943" y="1361234"/>
            <a:ext cx="8637537" cy="1203670"/>
            <a:chOff x="-108520" y="1145216"/>
            <a:chExt cx="8637537" cy="1203670"/>
          </a:xfrm>
        </p:grpSpPr>
        <p:grpSp>
          <p:nvGrpSpPr>
            <p:cNvPr id="18" name="Group 17"/>
            <p:cNvGrpSpPr/>
            <p:nvPr/>
          </p:nvGrpSpPr>
          <p:grpSpPr>
            <a:xfrm>
              <a:off x="-108520" y="1145216"/>
              <a:ext cx="8637537" cy="1203670"/>
              <a:chOff x="-108520" y="1145216"/>
              <a:chExt cx="8637537" cy="1203670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119737" y="1145216"/>
                <a:ext cx="7409280" cy="1203666"/>
                <a:chOff x="1119737" y="1233790"/>
                <a:chExt cx="7409280" cy="899066"/>
              </a:xfrm>
            </p:grpSpPr>
            <p:cxnSp>
              <p:nvCxnSpPr>
                <p:cNvPr id="21" name="Straight Arrow Connector 20"/>
                <p:cNvCxnSpPr>
                  <a:stCxn id="83" idx="3"/>
                  <a:endCxn id="84" idx="1"/>
                </p:cNvCxnSpPr>
                <p:nvPr/>
              </p:nvCxnSpPr>
              <p:spPr>
                <a:xfrm>
                  <a:off x="2771799" y="1857125"/>
                  <a:ext cx="412997" cy="0"/>
                </a:xfrm>
                <a:prstGeom prst="straightConnector1">
                  <a:avLst/>
                </a:prstGeom>
                <a:ln w="34925">
                  <a:solidFill>
                    <a:srgbClr val="1854A6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4" name="Group 73"/>
                <p:cNvGrpSpPr/>
                <p:nvPr/>
              </p:nvGrpSpPr>
              <p:grpSpPr>
                <a:xfrm>
                  <a:off x="1119737" y="1233790"/>
                  <a:ext cx="7409280" cy="899066"/>
                  <a:chOff x="850755" y="1031483"/>
                  <a:chExt cx="7409280" cy="899066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850755" y="1379088"/>
                    <a:ext cx="6181023" cy="551460"/>
                    <a:chOff x="705000" y="1379608"/>
                    <a:chExt cx="6166557" cy="795842"/>
                  </a:xfrm>
                </p:grpSpPr>
                <p:cxnSp>
                  <p:nvCxnSpPr>
                    <p:cNvPr id="79" name="Straight Arrow Connector 78"/>
                    <p:cNvCxnSpPr>
                      <a:stCxn id="84" idx="3"/>
                      <a:endCxn id="85" idx="1"/>
                    </p:cNvCxnSpPr>
                    <p:nvPr/>
                  </p:nvCxnSpPr>
                  <p:spPr>
                    <a:xfrm>
                      <a:off x="4724324" y="1777529"/>
                      <a:ext cx="387274" cy="0"/>
                    </a:xfrm>
                    <a:prstGeom prst="straightConnector1">
                      <a:avLst/>
                    </a:prstGeom>
                    <a:ln w="34925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Arrow Connector 79"/>
                    <p:cNvCxnSpPr>
                      <a:stCxn id="85" idx="3"/>
                      <a:endCxn id="78" idx="2"/>
                    </p:cNvCxnSpPr>
                    <p:nvPr/>
                  </p:nvCxnSpPr>
                  <p:spPr>
                    <a:xfrm>
                      <a:off x="6410001" y="1777529"/>
                      <a:ext cx="461556" cy="2"/>
                    </a:xfrm>
                    <a:prstGeom prst="straightConnector1">
                      <a:avLst/>
                    </a:prstGeom>
                    <a:ln w="34925">
                      <a:solidFill>
                        <a:srgbClr val="C0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1" name="Group 80"/>
                    <p:cNvGrpSpPr/>
                    <p:nvPr/>
                  </p:nvGrpSpPr>
                  <p:grpSpPr>
                    <a:xfrm>
                      <a:off x="1131925" y="1379608"/>
                      <a:ext cx="5278076" cy="795842"/>
                      <a:chOff x="1779997" y="1379608"/>
                      <a:chExt cx="5278076" cy="795842"/>
                    </a:xfrm>
                  </p:grpSpPr>
                  <p:sp>
                    <p:nvSpPr>
                      <p:cNvPr id="83" name="Rounded Rectangle 82"/>
                      <p:cNvSpPr/>
                      <p:nvPr/>
                    </p:nvSpPr>
                    <p:spPr>
                      <a:xfrm>
                        <a:off x="1779997" y="1379608"/>
                        <a:ext cx="1221270" cy="795842"/>
                      </a:xfrm>
                      <a:prstGeom prst="roundRect">
                        <a:avLst/>
                      </a:prstGeom>
                      <a:solidFill>
                        <a:srgbClr val="1854A6"/>
                      </a:solidFill>
                      <a:ln>
                        <a:solidFill>
                          <a:srgbClr val="1854A6"/>
                        </a:solidFill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Initialization</a:t>
                        </a:r>
                        <a:endParaRPr lang="en-US" sz="1400" u="sng" dirty="0" smtClean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  <a:p>
                        <a:pPr algn="ctr"/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  <p:sp>
                    <p:nvSpPr>
                      <p:cNvPr id="84" name="Rounded Rectangle 83"/>
                      <p:cNvSpPr/>
                      <p:nvPr/>
                    </p:nvSpPr>
                    <p:spPr>
                      <a:xfrm>
                        <a:off x="3413297" y="1379608"/>
                        <a:ext cx="1959100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Optimization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of the 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posterior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d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istribution</a:t>
                        </a:r>
                      </a:p>
                    </p:txBody>
                  </p:sp>
                  <p:sp>
                    <p:nvSpPr>
                      <p:cNvPr id="85" name="Rounded Rectangle 84"/>
                      <p:cNvSpPr/>
                      <p:nvPr/>
                    </p:nvSpPr>
                    <p:spPr>
                      <a:xfrm>
                        <a:off x="5759671" y="1379608"/>
                        <a:ext cx="1298402" cy="795842"/>
                      </a:xfrm>
                      <a:prstGeom prst="roundRect">
                        <a:avLst/>
                      </a:prstGeom>
                      <a:solidFill>
                        <a:srgbClr val="C00000"/>
                      </a:solidFill>
                      <a:ln>
                        <a:solidFill>
                          <a:srgbClr val="C00000"/>
                        </a:solidFill>
                        <a:tailEnd type="none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Variational lower bound </a:t>
                        </a:r>
                        <a:r>
                          <a:rPr lang="en-US" sz="1400" dirty="0">
                            <a:latin typeface="Microsoft Sans Serif" pitchFamily="34" charset="0"/>
                            <a:cs typeface="Microsoft Sans Serif" pitchFamily="34" charset="0"/>
                          </a:rPr>
                          <a:t>e</a:t>
                        </a:r>
                        <a:r>
                          <a:rPr lang="en-US" sz="1400" dirty="0" smtClean="0">
                            <a:latin typeface="Microsoft Sans Serif" pitchFamily="34" charset="0"/>
                            <a:cs typeface="Microsoft Sans Serif" pitchFamily="34" charset="0"/>
                          </a:rPr>
                          <a:t>valuation</a:t>
                        </a:r>
                        <a:endParaRPr lang="en-US" sz="1400" u="sng" dirty="0">
                          <a:latin typeface="Microsoft Sans Serif" pitchFamily="34" charset="0"/>
                          <a:cs typeface="Microsoft Sans Serif" pitchFamily="34" charset="0"/>
                        </a:endParaRPr>
                      </a:p>
                    </p:txBody>
                  </p:sp>
                </p:grpSp>
                <p:cxnSp>
                  <p:nvCxnSpPr>
                    <p:cNvPr id="82" name="Straight Arrow Connector 81"/>
                    <p:cNvCxnSpPr>
                      <a:stCxn id="37" idx="5"/>
                      <a:endCxn id="83" idx="1"/>
                    </p:cNvCxnSpPr>
                    <p:nvPr/>
                  </p:nvCxnSpPr>
                  <p:spPr>
                    <a:xfrm flipV="1">
                      <a:off x="705000" y="1777529"/>
                      <a:ext cx="426926" cy="5"/>
                    </a:xfrm>
                    <a:prstGeom prst="straightConnector1">
                      <a:avLst/>
                    </a:prstGeom>
                    <a:ln w="34925">
                      <a:solidFill>
                        <a:srgbClr val="1854A6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4043134" y="1031483"/>
                    <a:ext cx="1369669" cy="461665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alpha val="0"/>
                      </a:schemeClr>
                    </a:solidFill>
                    <a:tailEnd type="none"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Repeat</a:t>
                    </a:r>
                  </a:p>
                  <a:p>
                    <a:pPr algn="ctr"/>
                    <a:r>
                      <a:rPr lang="en-US" sz="1200" b="1" dirty="0" smtClean="0">
                        <a:solidFill>
                          <a:srgbClr val="1854A6"/>
                        </a:solidFill>
                        <a:cs typeface="Microsoft Sans Serif" pitchFamily="34" charset="0"/>
                      </a:rPr>
                      <a:t>Until convergence </a:t>
                    </a:r>
                    <a:endParaRPr lang="en-US" sz="1200" b="1" dirty="0">
                      <a:solidFill>
                        <a:srgbClr val="1854A6"/>
                      </a:solidFill>
                      <a:cs typeface="Microsoft Sans Serif" pitchFamily="34" charset="0"/>
                    </a:endParaRPr>
                  </a:p>
                </p:txBody>
              </p:sp>
              <p:sp>
                <p:nvSpPr>
                  <p:cNvPr id="78" name="Flowchart: Data 77"/>
                  <p:cNvSpPr/>
                  <p:nvPr/>
                </p:nvSpPr>
                <p:spPr>
                  <a:xfrm>
                    <a:off x="6895306" y="1379089"/>
                    <a:ext cx="1364729" cy="551460"/>
                  </a:xfrm>
                  <a:prstGeom prst="flowChartInputOutput">
                    <a:avLst/>
                  </a:prstGeom>
                  <a:solidFill>
                    <a:srgbClr val="1854A6"/>
                  </a:solidFill>
                  <a:ln>
                    <a:solidFill>
                      <a:srgbClr val="1854A6"/>
                    </a:solidFill>
                    <a:tailEnd type="none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Color </a:t>
                    </a:r>
                  </a:p>
                  <a:p>
                    <a:pPr algn="ctr"/>
                    <a:r>
                      <a:rPr lang="sv-SE" sz="1400" dirty="0" smtClean="0">
                        <a:latin typeface="Microsoft Sans Serif" pitchFamily="34" charset="0"/>
                        <a:cs typeface="Microsoft Sans Serif" pitchFamily="34" charset="0"/>
                      </a:rPr>
                      <a:t>clusters</a:t>
                    </a:r>
                    <a:endParaRPr lang="en-US" sz="1400" dirty="0">
                      <a:latin typeface="Microsoft Sans Serif" pitchFamily="34" charset="0"/>
                      <a:cs typeface="Microsoft Sans Serif" pitchFamily="34" charset="0"/>
                    </a:endParaRPr>
                  </a:p>
                </p:txBody>
              </p:sp>
            </p:grpSp>
          </p:grpSp>
          <p:sp>
            <p:nvSpPr>
              <p:cNvPr id="37" name="Flowchart: Data 36"/>
              <p:cNvSpPr/>
              <p:nvPr/>
            </p:nvSpPr>
            <p:spPr>
              <a:xfrm>
                <a:off x="-108520" y="1610592"/>
                <a:ext cx="1364729" cy="738294"/>
              </a:xfrm>
              <a:prstGeom prst="flowChartInputOutput">
                <a:avLst/>
              </a:prstGeom>
              <a:solidFill>
                <a:srgbClr val="1854A6"/>
              </a:solidFill>
              <a:ln>
                <a:solidFill>
                  <a:srgbClr val="1854A6"/>
                </a:solidFill>
                <a:tailEnd type="non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xyz</a:t>
                </a:r>
              </a:p>
              <a:p>
                <a:pPr algn="ctr"/>
                <a:r>
                  <a:rPr lang="en-US" sz="1400" dirty="0" smtClean="0">
                    <a:latin typeface="Microsoft Sans Serif" pitchFamily="34" charset="0"/>
                    <a:cs typeface="Microsoft Sans Serif" pitchFamily="34" charset="0"/>
                  </a:rPr>
                  <a:t>data</a:t>
                </a:r>
                <a:endParaRPr lang="en-US" sz="14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p:grpSp>
        <p:cxnSp>
          <p:nvCxnSpPr>
            <p:cNvPr id="23" name="Elbow Connector 22"/>
            <p:cNvCxnSpPr>
              <a:stCxn id="84" idx="1"/>
              <a:endCxn id="78" idx="2"/>
            </p:cNvCxnSpPr>
            <p:nvPr/>
          </p:nvCxnSpPr>
          <p:spPr>
            <a:xfrm rot="10800000" flipH="1" flipV="1">
              <a:off x="3184795" y="1979734"/>
              <a:ext cx="4115965" cy="2"/>
            </a:xfrm>
            <a:prstGeom prst="bentConnector5">
              <a:avLst>
                <a:gd name="adj1" fmla="val -5554"/>
                <a:gd name="adj2" fmla="val -29887300000"/>
                <a:gd name="adj3" fmla="val 93256"/>
              </a:avLst>
            </a:prstGeom>
            <a:ln w="34925"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 flipH="1">
            <a:off x="4371635" y="1594892"/>
            <a:ext cx="488397" cy="0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403482" y="2201081"/>
            <a:ext cx="260742" cy="3783"/>
          </a:xfrm>
          <a:prstGeom prst="straightConnector1">
            <a:avLst/>
          </a:prstGeom>
          <a:ln w="34925">
            <a:solidFill>
              <a:srgbClr val="1854A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-5054" y="836712"/>
            <a:ext cx="9138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Dirichlet </a:t>
            </a:r>
            <a:r>
              <a:rPr lang="en-US" sz="2400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mixture model with variational Bayes inference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77656" y="6074712"/>
            <a:ext cx="8514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[1] 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C. M. Bishop, Pattern Recognition 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and Machine Learning, 1st 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ed. New York: Springer, 2006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[2] Z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 Ma, P. K. Rana, J. Taghia, M. Flierl, and A. Leijon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“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Bayesian estimation of Dirichlet mixture model with variational inference,” 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IEEE Trans. PAMI, submitted</a:t>
            </a:r>
            <a:r>
              <a:rPr lang="en-US" sz="1600" b="1" dirty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, 2013</a:t>
            </a:r>
            <a:r>
              <a:rPr lang="en-US" sz="1600" b="1" dirty="0" smtClean="0">
                <a:solidFill>
                  <a:srgbClr val="FF0000"/>
                </a:solidFill>
                <a:latin typeface="Utsaah" pitchFamily="34" charset="0"/>
                <a:cs typeface="Utsaah" pitchFamily="34" charset="0"/>
              </a:rPr>
              <a:t>.</a:t>
            </a:r>
            <a:endParaRPr lang="en-US" sz="1600" b="1" dirty="0">
              <a:solidFill>
                <a:srgbClr val="FF0000"/>
              </a:solidFill>
              <a:latin typeface="Utsaah" pitchFamily="34" charset="0"/>
              <a:cs typeface="Utsaah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Y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Multiview color classification</a:t>
            </a:r>
            <a:endParaRPr lang="sv-SE" sz="3200" dirty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Z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67544" y="1052736"/>
                <a:ext cx="866261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For probability density function of Dirichlet distribution </a:t>
                </a:r>
                <a14:m>
                  <m:oMath xmlns:m="http://schemas.openxmlformats.org/officeDocument/2006/math">
                    <m:r>
                      <a:rPr lang="el-GR" sz="2000" b="0" i="1">
                        <a:latin typeface="Cambria Math"/>
                        <a:ea typeface="Cambria Math"/>
                        <a:cs typeface="Microsoft Sans Serif" pitchFamily="34" charset="0"/>
                      </a:rPr>
                      <m:t>𝛼</m:t>
                    </m:r>
                    <m:r>
                      <a:rPr lang="sv-SE" sz="2000" b="0" i="1">
                        <a:latin typeface="Cambria Math"/>
                        <a:cs typeface="Microsoft Sans Serif" pitchFamily="34" charset="0"/>
                      </a:rPr>
                      <m:t>=[2 10 15]</m:t>
                    </m:r>
                  </m:oMath>
                </a14:m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For probability density function of Dirichlet mixture model parameters</a:t>
                </a:r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 smtClean="0">
                            <a:latin typeface="Cambria Math"/>
                            <a:cs typeface="Microsoft Sans Serif" pitchFamily="34" charset="0"/>
                          </a:rPr>
                        </m:ctrlPr>
                      </m:sSubPr>
                      <m:e>
                        <m:r>
                          <a:rPr lang="sv-SE" sz="2000" b="0" i="1" smtClean="0">
                            <a:latin typeface="Cambria Math"/>
                            <a:cs typeface="Microsoft Sans Serif" pitchFamily="34" charset="0"/>
                          </a:rPr>
                          <m:t> </m:t>
                        </m:r>
                        <m:r>
                          <a:rPr lang="el-GR" sz="2000" b="0" i="1" smtClean="0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𝛼</m:t>
                        </m:r>
                      </m:e>
                      <m:sub>
                        <m:r>
                          <a:rPr lang="sv-SE" sz="2000" b="0" i="1">
                            <a:latin typeface="Cambria Math"/>
                            <a:cs typeface="Microsoft Sans Serif" pitchFamily="34" charset="0"/>
                          </a:rPr>
                          <m:t>1</m:t>
                        </m:r>
                      </m:sub>
                    </m:sSub>
                    <m:r>
                      <a:rPr lang="sv-SE" sz="2000" b="0" i="1">
                        <a:latin typeface="Cambria Math"/>
                        <a:cs typeface="Microsoft Sans Serif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sv-SE" sz="2000" i="1" smtClean="0">
                            <a:latin typeface="Cambria Math"/>
                            <a:cs typeface="Microsoft Sans Serif" pitchFamily="34" charset="0"/>
                          </a:rPr>
                        </m:ctrlPr>
                      </m:dPr>
                      <m:e>
                        <m:r>
                          <a:rPr lang="sv-SE" sz="2000" b="0" i="1" smtClean="0">
                            <a:latin typeface="Cambria Math"/>
                            <a:cs typeface="Microsoft Sans Serif" pitchFamily="34" charset="0"/>
                          </a:rPr>
                          <m:t>6 2 4</m:t>
                        </m:r>
                      </m:e>
                    </m:d>
                  </m:oMath>
                </a14:m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/>
                            <a:cs typeface="Microsoft Sans Serif" pitchFamily="34" charset="0"/>
                          </a:rPr>
                        </m:ctrlPr>
                      </m:sSubPr>
                      <m:e>
                        <m:r>
                          <a:rPr lang="el-GR" sz="2000" b="0" i="1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𝛼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2</m:t>
                        </m:r>
                      </m:sub>
                    </m:sSub>
                    <m:r>
                      <a:rPr lang="sv-SE" sz="2000" b="0" i="1">
                        <a:latin typeface="Cambria Math"/>
                        <a:cs typeface="Microsoft Sans Serif" pitchFamily="34" charset="0"/>
                      </a:rPr>
                      <m:t>=[</m:t>
                    </m:r>
                    <m:r>
                      <a:rPr lang="sv-SE" sz="2000" b="0" i="1" smtClean="0">
                        <a:latin typeface="Cambria Math"/>
                        <a:cs typeface="Microsoft Sans Serif" pitchFamily="34" charset="0"/>
                      </a:rPr>
                      <m:t>3</m:t>
                    </m:r>
                    <m:r>
                      <a:rPr lang="sv-SE" sz="2000" b="0" i="1">
                        <a:latin typeface="Cambria Math"/>
                        <a:cs typeface="Microsoft Sans Serif" pitchFamily="34" charset="0"/>
                      </a:rPr>
                      <m:t> </m:t>
                    </m:r>
                    <m:r>
                      <a:rPr lang="sv-SE" sz="2000" b="0" i="1" smtClean="0">
                        <a:latin typeface="Cambria Math"/>
                        <a:cs typeface="Microsoft Sans Serif" pitchFamily="34" charset="0"/>
                      </a:rPr>
                      <m:t>8</m:t>
                    </m:r>
                    <m:r>
                      <a:rPr lang="sv-SE" sz="2000" b="0" i="1">
                        <a:latin typeface="Cambria Math"/>
                        <a:cs typeface="Microsoft Sans Serif" pitchFamily="34" charset="0"/>
                      </a:rPr>
                      <m:t> </m:t>
                    </m:r>
                    <m:r>
                      <a:rPr lang="sv-SE" sz="2000" b="0" i="1" smtClean="0">
                        <a:latin typeface="Cambria Math"/>
                        <a:cs typeface="Microsoft Sans Serif" pitchFamily="34" charset="0"/>
                      </a:rPr>
                      <m:t>5</m:t>
                    </m:r>
                    <m:r>
                      <a:rPr lang="sv-SE" sz="2000" b="0" i="1">
                        <a:latin typeface="Cambria Math"/>
                        <a:cs typeface="Microsoft Sans Serif" pitchFamily="34" charset="0"/>
                      </a:rPr>
                      <m:t>]</m:t>
                    </m:r>
                  </m:oMath>
                </a14:m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 </a:t>
                </a:r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with mixture weights</a:t>
                </a:r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 smtClean="0">
                            <a:latin typeface="Cambria Math"/>
                            <a:cs typeface="Microsoft Sans Serif" pitchFamily="34" charset="0"/>
                          </a:rPr>
                        </m:ctrlPr>
                      </m:sSubPr>
                      <m:e>
                        <m:r>
                          <a:rPr lang="el-GR" sz="2000" b="0" i="1" smtClean="0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𝜋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  <a:cs typeface="Microsoft Sans Serif" pitchFamily="34" charset="0"/>
                          </a:rPr>
                          <m:t>1</m:t>
                        </m:r>
                      </m:sub>
                    </m:sSub>
                    <m:r>
                      <a:rPr lang="sv-SE" sz="2000" b="0" i="1" smtClean="0">
                        <a:latin typeface="Cambria Math"/>
                        <a:cs typeface="Microsoft Sans Serif" pitchFamily="34" charset="0"/>
                      </a:rPr>
                      <m:t>=0.3</m:t>
                    </m:r>
                  </m:oMath>
                </a14:m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 </a:t>
                </a:r>
                <a:r>
                  <a:rPr lang="en-US" sz="2000" dirty="0">
                    <a:latin typeface="Microsoft Sans Serif" pitchFamily="34" charset="0"/>
                    <a:cs typeface="Microsoft Sans Serif" pitchFamily="34" charset="0"/>
                  </a:rPr>
                  <a:t> </a:t>
                </a:r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/>
                            <a:cs typeface="Microsoft Sans Serif" pitchFamily="34" charset="0"/>
                          </a:rPr>
                        </m:ctrlPr>
                      </m:sSubPr>
                      <m:e>
                        <m:r>
                          <a:rPr lang="el-GR" sz="2000" b="0" i="1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𝜋</m:t>
                        </m:r>
                      </m:e>
                      <m:sub>
                        <m:r>
                          <a:rPr lang="sv-SE" sz="2000" b="0" i="1" smtClean="0">
                            <a:latin typeface="Cambria Math"/>
                            <a:ea typeface="Cambria Math"/>
                            <a:cs typeface="Microsoft Sans Serif" pitchFamily="34" charset="0"/>
                          </a:rPr>
                          <m:t>2</m:t>
                        </m:r>
                      </m:sub>
                    </m:sSub>
                    <m:r>
                      <a:rPr lang="sv-SE" sz="2000" b="0" i="1">
                        <a:latin typeface="Cambria Math"/>
                        <a:cs typeface="Microsoft Sans Serif" pitchFamily="34" charset="0"/>
                      </a:rPr>
                      <m:t>=0.</m:t>
                    </m:r>
                    <m:r>
                      <a:rPr lang="sv-SE" sz="2000" b="0" i="1" smtClean="0">
                        <a:latin typeface="Cambria Math"/>
                        <a:cs typeface="Microsoft Sans Serif" pitchFamily="34" charset="0"/>
                      </a:rPr>
                      <m:t>7</m:t>
                    </m:r>
                  </m:oMath>
                </a14:m>
                <a:r>
                  <a:rPr lang="en-US" sz="2000" dirty="0" smtClean="0">
                    <a:latin typeface="Microsoft Sans Serif" pitchFamily="34" charset="0"/>
                    <a:cs typeface="Microsoft Sans Serif" pitchFamily="34" charset="0"/>
                  </a:rPr>
                  <a:t>, respectively.</a:t>
                </a:r>
                <a:endParaRPr lang="en-US" sz="2000" dirty="0">
                  <a:latin typeface="Microsoft Sans Serif" pitchFamily="34" charset="0"/>
                  <a:cs typeface="Microsoft Sans Serif" pitchFamily="34" charset="0"/>
                </a:endParaRPr>
              </a:p>
              <a:p>
                <a:endParaRPr lang="en-US" sz="1600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52736"/>
                <a:ext cx="8662614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633" t="-1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C:\Users\prara\Desktop\MATLA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44" y="2957303"/>
            <a:ext cx="2830026" cy="212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prara\Dropbox\Article\ICASSP\2013\Talk\imgs\Drichle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24944"/>
            <a:ext cx="2492576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899592" y="5085184"/>
            <a:ext cx="2492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Utsaah" pitchFamily="34" charset="0"/>
                <a:cs typeface="Utsaah" pitchFamily="34" charset="0"/>
              </a:rPr>
              <a:t>P</a:t>
            </a:r>
            <a:r>
              <a:rPr lang="en-US" b="1" dirty="0" smtClean="0">
                <a:latin typeface="Utsaah" pitchFamily="34" charset="0"/>
                <a:cs typeface="Utsaah" pitchFamily="34" charset="0"/>
              </a:rPr>
              <a:t>robability </a:t>
            </a:r>
            <a:r>
              <a:rPr lang="en-US" b="1" dirty="0">
                <a:latin typeface="Utsaah" pitchFamily="34" charset="0"/>
                <a:cs typeface="Utsaah" pitchFamily="34" charset="0"/>
              </a:rPr>
              <a:t>density </a:t>
            </a:r>
            <a:r>
              <a:rPr lang="en-US" b="1" dirty="0" smtClean="0">
                <a:latin typeface="Utsaah" pitchFamily="34" charset="0"/>
                <a:cs typeface="Utsaah" pitchFamily="34" charset="0"/>
              </a:rPr>
              <a:t>function </a:t>
            </a:r>
          </a:p>
          <a:p>
            <a:pPr algn="ctr"/>
            <a:r>
              <a:rPr lang="en-US" b="1" dirty="0" smtClean="0">
                <a:latin typeface="Utsaah" pitchFamily="34" charset="0"/>
                <a:cs typeface="Utsaah" pitchFamily="34" charset="0"/>
              </a:rPr>
              <a:t>of </a:t>
            </a:r>
            <a:r>
              <a:rPr lang="en-US" b="1" dirty="0">
                <a:latin typeface="Utsaah" pitchFamily="34" charset="0"/>
                <a:cs typeface="Utsaah" pitchFamily="34" charset="0"/>
              </a:rPr>
              <a:t>Dirichlet </a:t>
            </a:r>
            <a:r>
              <a:rPr lang="en-US" b="1" dirty="0" smtClean="0">
                <a:latin typeface="Utsaah" pitchFamily="34" charset="0"/>
                <a:cs typeface="Utsaah" pitchFamily="34" charset="0"/>
              </a:rPr>
              <a:t> distribution 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20199" y="5063364"/>
            <a:ext cx="2452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Utsaah" pitchFamily="34" charset="0"/>
                <a:cs typeface="Utsaah" pitchFamily="34" charset="0"/>
              </a:rPr>
              <a:t> </a:t>
            </a:r>
            <a:r>
              <a:rPr lang="en-US" b="1" dirty="0">
                <a:latin typeface="Utsaah" pitchFamily="34" charset="0"/>
                <a:cs typeface="Utsaah" pitchFamily="34" charset="0"/>
              </a:rPr>
              <a:t>Probability density function </a:t>
            </a:r>
            <a:endParaRPr lang="en-US" b="1" dirty="0" smtClean="0">
              <a:latin typeface="Utsaah" pitchFamily="34" charset="0"/>
              <a:cs typeface="Utsaah" pitchFamily="34" charset="0"/>
            </a:endParaRPr>
          </a:p>
          <a:p>
            <a:pPr algn="ctr"/>
            <a:r>
              <a:rPr lang="en-US" b="1" dirty="0" smtClean="0">
                <a:latin typeface="Utsaah" pitchFamily="34" charset="0"/>
                <a:cs typeface="Utsaah" pitchFamily="34" charset="0"/>
              </a:rPr>
              <a:t>of Dirichlet mixture model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Dirichlet Plot Details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94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341"/>
            <a:ext cx="4053675" cy="3067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45407"/>
            <a:ext cx="4043306" cy="30678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26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341"/>
            <a:ext cx="4053675" cy="3067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45407"/>
            <a:ext cx="4043306" cy="30678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5868" y="41490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88024" y="41490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6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21400" y="1820085"/>
            <a:ext cx="8373723" cy="2926908"/>
            <a:chOff x="557819" y="1942252"/>
            <a:chExt cx="8373723" cy="2926908"/>
          </a:xfrm>
        </p:grpSpPr>
        <p:pic>
          <p:nvPicPr>
            <p:cNvPr id="31" name="Picture 2" descr="C:\Pravin\Papers\ICASSP\Rana13_ICASSP\icassp\newspaper_v04_vbdmm_results1_f1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174" y="1942252"/>
              <a:ext cx="2362368" cy="292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" descr="C:\Pravin\Papers\ICASSP\Rana13_ICASSP\icassp\newspaper_v04_vbgmm_results1_f1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9696" y="1942252"/>
              <a:ext cx="2362368" cy="292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" descr="C:\Pravin\Papers\ICASSP\Rana13_ICASSP\icassp\newspaper_v04_mpeg_results1_f1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510" y="1945246"/>
              <a:ext cx="2362368" cy="292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5" descr="C:\Pravin\Papers\ICASSP\Rana13_ICASSP\icassp\newspaper_v04_original_results1_f1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19" y="1945246"/>
              <a:ext cx="2362368" cy="292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>
          <a:xfrm>
            <a:off x="107504" y="1628800"/>
            <a:ext cx="370361" cy="311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86274" y="1792954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424148" y="1794665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432176" y="1783826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83768" y="1808209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641501" y="4778876"/>
            <a:ext cx="174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85717" y="4778876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VBGMM K-Means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5277" y="4756518"/>
            <a:ext cx="183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</a:p>
          <a:p>
            <a:pPr algn="ctr"/>
            <a:r>
              <a:rPr lang="sv-SE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sv-SE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01941" y="4802684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786675" y="2132856"/>
            <a:ext cx="914400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732240" y="2132856"/>
            <a:ext cx="914400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783849" y="2160774"/>
            <a:ext cx="914400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55576" y="2160774"/>
            <a:ext cx="914400" cy="2304256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43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35341"/>
            <a:ext cx="4053675" cy="3067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8" y="1945407"/>
            <a:ext cx="4043306" cy="30678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6501" y="2132856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78657" y="2132856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91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>
            <a:off x="7639813" y="3880098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572974" y="3950322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557142" y="2464321"/>
            <a:ext cx="320186" cy="182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837" y="3855715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506463" y="4011806"/>
            <a:ext cx="964635" cy="668906"/>
          </a:xfrm>
          <a:prstGeom prst="rect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812178" y="2803581"/>
            <a:ext cx="1592878" cy="1287625"/>
            <a:chOff x="-395288" y="3284650"/>
            <a:chExt cx="2447926" cy="2087450"/>
          </a:xfrm>
        </p:grpSpPr>
        <p:pic>
          <p:nvPicPr>
            <p:cNvPr id="91" name="Picture 2" descr="C:\Users\prara\Desktop\10623529-cartoon-man-with-remote-watch-tv-in-armchair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5288" y="3409950"/>
              <a:ext cx="2447926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Rectangle 91"/>
            <p:cNvSpPr/>
            <p:nvPr/>
          </p:nvSpPr>
          <p:spPr>
            <a:xfrm>
              <a:off x="1106090" y="3284650"/>
              <a:ext cx="946547" cy="8885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644008" y="2780928"/>
            <a:ext cx="774695" cy="1198154"/>
            <a:chOff x="2731061" y="1018828"/>
            <a:chExt cx="1274400" cy="1937370"/>
          </a:xfrm>
        </p:grpSpPr>
        <p:sp>
          <p:nvSpPr>
            <p:cNvPr id="94" name="Oval 93"/>
            <p:cNvSpPr/>
            <p:nvPr/>
          </p:nvSpPr>
          <p:spPr>
            <a:xfrm>
              <a:off x="3095816" y="1730657"/>
              <a:ext cx="554400" cy="55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2915816" y="1556792"/>
              <a:ext cx="914400" cy="91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2731061" y="1350293"/>
              <a:ext cx="1274400" cy="127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3268905" y="1909881"/>
              <a:ext cx="194400" cy="19440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Isosceles Triangle 97"/>
            <p:cNvSpPr/>
            <p:nvPr/>
          </p:nvSpPr>
          <p:spPr>
            <a:xfrm>
              <a:off x="2842664" y="2041798"/>
              <a:ext cx="1060704" cy="9144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/>
            <p:cNvSpPr/>
            <p:nvPr/>
          </p:nvSpPr>
          <p:spPr>
            <a:xfrm flipV="1">
              <a:off x="2843808" y="1018828"/>
              <a:ext cx="1060704" cy="9974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0" name="Picture 2" descr="C:\Users\prara\Dropbox\Article\ICASSP\2013\Talk\imgs\TV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08920"/>
            <a:ext cx="1486045" cy="1486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>
                <a:latin typeface="Utsaah" pitchFamily="34" charset="0"/>
                <a:cs typeface="Utsaah" pitchFamily="34" charset="0"/>
              </a:rPr>
              <a:t>2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921204"/>
              </p:ext>
            </p:extLst>
          </p:nvPr>
        </p:nvGraphicFramePr>
        <p:xfrm>
          <a:off x="5364088" y="6057096"/>
          <a:ext cx="3725297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5297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Multiview imagery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332780"/>
              </p:ext>
            </p:extLst>
          </p:nvPr>
        </p:nvGraphicFramePr>
        <p:xfrm>
          <a:off x="870837" y="4238230"/>
          <a:ext cx="420673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244"/>
                <a:gridCol w="2804488"/>
              </a:tblGrid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User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noProof="0" dirty="0" smtClean="0">
                          <a:solidFill>
                            <a:schemeClr val="tx1"/>
                          </a:solidFill>
                        </a:rPr>
                        <a:t>                         Display</a:t>
                      </a:r>
                      <a:endParaRPr lang="en-US" sz="2000" noProof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90253"/>
              </p:ext>
            </p:extLst>
          </p:nvPr>
        </p:nvGraphicFramePr>
        <p:xfrm>
          <a:off x="5312174" y="4653136"/>
          <a:ext cx="3563888" cy="4594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696"/>
                <a:gridCol w="1728192"/>
              </a:tblGrid>
              <a:tr h="459407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camera</a:t>
                      </a:r>
                      <a:endParaRPr lang="en-US" sz="2000" noProof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noProof="0" dirty="0" smtClean="0">
                          <a:solidFill>
                            <a:srgbClr val="C00000"/>
                          </a:solidFill>
                        </a:rPr>
                        <a:t>Virtual view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85" name="Group 84"/>
          <p:cNvGrpSpPr/>
          <p:nvPr/>
        </p:nvGrpSpPr>
        <p:grpSpPr>
          <a:xfrm>
            <a:off x="7488426" y="5138142"/>
            <a:ext cx="1116022" cy="809402"/>
            <a:chOff x="7410548" y="5138142"/>
            <a:chExt cx="1116022" cy="809402"/>
          </a:xfrm>
        </p:grpSpPr>
        <p:pic>
          <p:nvPicPr>
            <p:cNvPr id="89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5138142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98" y="5187503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1" descr="C:\Pravin\Papers\EUSIPCO\2012\Poster\img\news-7.bmp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524825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" name="Group 102"/>
          <p:cNvGrpSpPr/>
          <p:nvPr/>
        </p:nvGrpSpPr>
        <p:grpSpPr>
          <a:xfrm>
            <a:off x="5636798" y="1141946"/>
            <a:ext cx="2989684" cy="4976193"/>
            <a:chOff x="5557614" y="1368883"/>
            <a:chExt cx="2989684" cy="4976193"/>
          </a:xfrm>
        </p:grpSpPr>
        <p:pic>
          <p:nvPicPr>
            <p:cNvPr id="104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836" y="321548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1845" y="3262337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3373" y="2348880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382" y="2395731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563" y="144433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856" y="1499709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0" name="Group 109"/>
            <p:cNvGrpSpPr/>
            <p:nvPr/>
          </p:nvGrpSpPr>
          <p:grpSpPr>
            <a:xfrm>
              <a:off x="5557614" y="1368883"/>
              <a:ext cx="1224136" cy="4976193"/>
              <a:chOff x="5588496" y="1015608"/>
              <a:chExt cx="1224136" cy="4976193"/>
            </a:xfrm>
          </p:grpSpPr>
          <p:pic>
            <p:nvPicPr>
              <p:cNvPr id="122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015608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3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1898099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4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2815767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5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8496" y="5030854"/>
                <a:ext cx="1224136" cy="960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1" name="Picture 12" descr="C:\Pravin\Papers\EUSIPCO\2012\Poster\img\news-2.bmp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3423" y="1536837"/>
              <a:ext cx="992735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13" descr="C:\Pravin\Papers\EUSIPCO\2012\Poster\img\news-3.bmp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5215" y="2432026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14" descr="C:\Pravin\Papers\EUSIPCO\2012\Poster\img\news-4.bmp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0548" y="3299868"/>
              <a:ext cx="992734" cy="69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Rectangle 125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Free-viewpoint </a:t>
            </a:r>
            <a:r>
              <a:rPr lang="en-US" sz="3200" dirty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T</a:t>
            </a:r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elevision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7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:\Pravin\Papers\ICASSP\Rana13_ICASSP\icassp\newspaper_v04_vbgmm_results2_f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547" y="1824468"/>
            <a:ext cx="2349241" cy="290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Newspaper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6663" y="1792954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641501" y="4778876"/>
            <a:ext cx="174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85717" y="4778876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VBGMM K-Means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5277" y="4756518"/>
            <a:ext cx="1839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Original</a:t>
            </a:r>
          </a:p>
          <a:p>
            <a:pPr algn="ctr"/>
            <a:r>
              <a:rPr lang="sv-SE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sv-SE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01941" y="4802684"/>
            <a:ext cx="1844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</a:t>
            </a:r>
          </a:p>
          <a:p>
            <a:pPr algn="ctr"/>
            <a:r>
              <a:rPr lang="en-US" dirty="0">
                <a:latin typeface="Microsoft Sans Serif" pitchFamily="34" charset="0"/>
                <a:cs typeface="Microsoft Sans Serif" pitchFamily="34" charset="0"/>
              </a:rPr>
              <a:t>d</a:t>
            </a:r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epth maps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pic>
        <p:nvPicPr>
          <p:cNvPr id="7171" name="Picture 3" descr="C:\Pravin\Papers\ICASSP\Rana13_ICASSP\icassp\newspaper_v04_vbdmm_results2_f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89" y="1824468"/>
            <a:ext cx="2349241" cy="290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Pravin\Papers\ICASSP\Rana13_ICASSP\icassp\newspaper_v04_mpeg_results2_f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647" y="1831202"/>
            <a:ext cx="2349241" cy="290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Pravin\Papers\ICASSP\Rana13_ICASSP\icassp\newspaper_v04_original_results2_f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8" y="1832765"/>
            <a:ext cx="2349241" cy="290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2367292" y="1808209"/>
            <a:ext cx="164897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398507" y="1783826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9512" y="1678959"/>
            <a:ext cx="370361" cy="311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92046" y="1794665"/>
            <a:ext cx="149906" cy="2938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385892" y="1678959"/>
            <a:ext cx="352666" cy="3585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267144" y="2681002"/>
            <a:ext cx="576064" cy="1728192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212709" y="2681002"/>
            <a:ext cx="576064" cy="1728192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264318" y="2708920"/>
            <a:ext cx="576064" cy="1728192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236045" y="2708920"/>
            <a:ext cx="576064" cy="1728192"/>
          </a:xfrm>
          <a:prstGeom prst="rect">
            <a:avLst/>
          </a:prstGeom>
          <a:solidFill>
            <a:srgbClr val="C00000">
              <a:alpha val="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7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56184"/>
            <a:ext cx="4053675" cy="3056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9" y="1946659"/>
            <a:ext cx="4053675" cy="30569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20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56184"/>
            <a:ext cx="4053675" cy="30569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789" y="1946659"/>
            <a:ext cx="4053675" cy="30569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3059" y="23488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52120" y="234888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44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Balloons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5536" y="1381418"/>
            <a:ext cx="8621115" cy="4802832"/>
            <a:chOff x="395536" y="1381418"/>
            <a:chExt cx="8621115" cy="4802832"/>
          </a:xfrm>
        </p:grpSpPr>
        <p:pic>
          <p:nvPicPr>
            <p:cNvPr id="3074" name="Picture 2" descr="C:\Pravin\Papers\ICASSP\icassp\balloons_v04_original_results1_f51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891066"/>
              <a:ext cx="2489427" cy="3036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201" y="1883054"/>
              <a:ext cx="2461831" cy="304702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076" y="1882924"/>
              <a:ext cx="2460608" cy="304550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2641501" y="4930134"/>
              <a:ext cx="1742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MPEG depth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85717" y="4930134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VBGMM K-Means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5277" y="4907776"/>
              <a:ext cx="18397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Original</a:t>
              </a:r>
            </a:p>
            <a:p>
              <a:pPr algn="ctr"/>
              <a:r>
                <a:rPr lang="sv-SE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sv-SE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01941" y="4953942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VBDMM Mean-Shift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pic>
          <p:nvPicPr>
            <p:cNvPr id="4098" name="Picture 2" descr="C:\Pravin\Papers\ICASSP\Rana13_ICASSP\icassp\balloons_v04_vbdmm_results1_f51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8087" y="1892449"/>
              <a:ext cx="2443918" cy="3024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445978" y="1381418"/>
              <a:ext cx="568813" cy="4802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C:\Pravin\Papers\ICASSP\Rana13_ICASSP\icassp\balloons_v04_vbdmm_results1_f51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947" y="1901974"/>
              <a:ext cx="2443918" cy="3015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8447838" y="1381418"/>
              <a:ext cx="568813" cy="4802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03601" y="1854348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463258" y="1845886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10008" y="1874858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03920" y="1863873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2884963" y="2060848"/>
            <a:ext cx="894949" cy="122413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729430" y="2045246"/>
            <a:ext cx="894949" cy="122413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5300" y="2045246"/>
            <a:ext cx="894949" cy="122413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54684" y="2060848"/>
            <a:ext cx="894949" cy="122413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57336"/>
            <a:ext cx="4053674" cy="3055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50" y="1946659"/>
            <a:ext cx="4053674" cy="30665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327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: Poznan Street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67744" y="3269001"/>
            <a:ext cx="381267" cy="43250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88224" y="3269001"/>
            <a:ext cx="381267" cy="43250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13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327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sequence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: Poznan Street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1756996"/>
            <a:ext cx="8930579" cy="4048268"/>
            <a:chOff x="-38100" y="1757621"/>
            <a:chExt cx="8930579" cy="4048268"/>
          </a:xfrm>
        </p:grpSpPr>
        <p:pic>
          <p:nvPicPr>
            <p:cNvPr id="6146" name="Picture 2" descr="C:\Pravin\Papers\ICASSP\Rana13_ICASSP\icassp\poznan_street_v04_original_results2_f121.bm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8" y="1833409"/>
              <a:ext cx="2473585" cy="306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9" name="Picture 5" descr="C:\Pravin\Papers\ICASSP\Rana13_ICASSP\icassp\poznan_street_v04_mpeg_results2_f121.bm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4140" y="1832332"/>
              <a:ext cx="2473585" cy="306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3" descr="C:\Pravin\Papers\ICASSP\Rana13_ICASSP\icassp\poznan_street_v04_vbdmm_results2_f121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655" y="1835298"/>
              <a:ext cx="2473585" cy="306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C:\Pravin\Papers\ICASSP\Rana13_ICASSP\icassp\poznan_street_v04_vbgmm_results2_f121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2009" y="1826639"/>
              <a:ext cx="2473585" cy="306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/>
            <p:cNvGrpSpPr/>
            <p:nvPr/>
          </p:nvGrpSpPr>
          <p:grpSpPr>
            <a:xfrm>
              <a:off x="-38100" y="1757621"/>
              <a:ext cx="8930579" cy="4048268"/>
              <a:chOff x="-38100" y="1757621"/>
              <a:chExt cx="8930579" cy="4048268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641501" y="4877801"/>
                <a:ext cx="17427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With MPEG depth maps</a:t>
                </a:r>
                <a:endParaRPr lang="en-US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585717" y="4877801"/>
                <a:ext cx="18440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With VBGMM K-Means</a:t>
                </a:r>
              </a:p>
              <a:p>
                <a:pPr algn="ctr"/>
                <a:r>
                  <a:rPr lang="en-US" dirty="0">
                    <a:latin typeface="Microsoft Sans Serif" pitchFamily="34" charset="0"/>
                    <a:cs typeface="Microsoft Sans Serif" pitchFamily="34" charset="0"/>
                  </a:rPr>
                  <a:t>d</a:t>
                </a:r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epth maps</a:t>
                </a:r>
                <a:endParaRPr lang="en-US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25277" y="4855443"/>
                <a:ext cx="18397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Original</a:t>
                </a:r>
              </a:p>
              <a:p>
                <a:pPr algn="ctr"/>
                <a:r>
                  <a:rPr lang="sv-SE" dirty="0">
                    <a:latin typeface="Microsoft Sans Serif" pitchFamily="34" charset="0"/>
                    <a:cs typeface="Microsoft Sans Serif" pitchFamily="34" charset="0"/>
                  </a:rPr>
                  <a:t>d</a:t>
                </a:r>
                <a:r>
                  <a:rPr lang="sv-SE" dirty="0" smtClean="0">
                    <a:latin typeface="Microsoft Sans Serif" pitchFamily="34" charset="0"/>
                    <a:cs typeface="Microsoft Sans Serif" pitchFamily="34" charset="0"/>
                  </a:rPr>
                  <a:t>epth maps</a:t>
                </a:r>
                <a:endParaRPr lang="en-US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601941" y="4882559"/>
                <a:ext cx="18440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With VBDMM Mean-Shift</a:t>
                </a:r>
              </a:p>
              <a:p>
                <a:pPr algn="ctr"/>
                <a:r>
                  <a:rPr lang="en-US" dirty="0">
                    <a:latin typeface="Microsoft Sans Serif" pitchFamily="34" charset="0"/>
                    <a:cs typeface="Microsoft Sans Serif" pitchFamily="34" charset="0"/>
                  </a:rPr>
                  <a:t>d</a:t>
                </a:r>
                <a:r>
                  <a:rPr lang="en-US" dirty="0" smtClean="0">
                    <a:latin typeface="Microsoft Sans Serif" pitchFamily="34" charset="0"/>
                    <a:cs typeface="Microsoft Sans Serif" pitchFamily="34" charset="0"/>
                  </a:rPr>
                  <a:t>epth maps</a:t>
                </a:r>
                <a:endParaRPr lang="en-US" dirty="0">
                  <a:latin typeface="Microsoft Sans Serif" pitchFamily="34" charset="0"/>
                  <a:cs typeface="Microsoft Sans Serif" pitchFamily="34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372200" y="1835298"/>
                <a:ext cx="182116" cy="30995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264918" y="1833410"/>
                <a:ext cx="182116" cy="30995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201069" y="1757621"/>
                <a:ext cx="182116" cy="31898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-38100" y="1808837"/>
                <a:ext cx="467544" cy="34209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8514530" y="1835298"/>
                <a:ext cx="377949" cy="30995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2999967" y="2630343"/>
              <a:ext cx="839074" cy="85568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04423" y="2630343"/>
              <a:ext cx="839074" cy="85568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45643" y="2630343"/>
              <a:ext cx="881242" cy="85568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088199" y="2630343"/>
              <a:ext cx="881242" cy="85568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23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57336"/>
            <a:ext cx="4053674" cy="3055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50" y="1946659"/>
            <a:ext cx="4053674" cy="30665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Poznan Street</a:t>
            </a:r>
            <a:endParaRPr lang="en-US" dirty="0">
              <a:solidFill>
                <a:srgbClr val="C00000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35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957336"/>
            <a:ext cx="4053674" cy="3055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50" y="1946659"/>
            <a:ext cx="4053674" cy="30665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536" y="1196752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Poznan Street</a:t>
            </a:r>
          </a:p>
        </p:txBody>
      </p:sp>
      <p:sp>
        <p:nvSpPr>
          <p:cNvPr id="2" name="Rectangle 1"/>
          <p:cNvSpPr/>
          <p:nvPr/>
        </p:nvSpPr>
        <p:spPr>
          <a:xfrm>
            <a:off x="3995936" y="354017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16416" y="3540170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87624" y="5013176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MPEG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2882" y="5003204"/>
            <a:ext cx="385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icrosoft Sans Serif" pitchFamily="34" charset="0"/>
                <a:cs typeface="Microsoft Sans Serif" pitchFamily="34" charset="0"/>
              </a:rPr>
              <a:t>With VBDMM Mean-shift depth map</a:t>
            </a:r>
            <a:endParaRPr lang="en-US" dirty="0">
              <a:latin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44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95536" y="1196752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Test </a:t>
            </a:r>
            <a:r>
              <a:rPr lang="en-US" dirty="0" smtClean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sequence: </a:t>
            </a:r>
            <a:r>
              <a:rPr lang="en-US" dirty="0">
                <a:solidFill>
                  <a:srgbClr val="C00000"/>
                </a:solidFill>
                <a:latin typeface="Microsoft Sans Serif" pitchFamily="34" charset="0"/>
                <a:cs typeface="Microsoft Sans Serif" pitchFamily="34" charset="0"/>
              </a:rPr>
              <a:t>Poznan Street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7979" y="1757620"/>
            <a:ext cx="8722493" cy="4048269"/>
            <a:chOff x="97979" y="1757620"/>
            <a:chExt cx="8722493" cy="4048269"/>
          </a:xfrm>
        </p:grpSpPr>
        <p:sp>
          <p:nvSpPr>
            <p:cNvPr id="18" name="TextBox 17"/>
            <p:cNvSpPr txBox="1"/>
            <p:nvPr/>
          </p:nvSpPr>
          <p:spPr>
            <a:xfrm>
              <a:off x="2541263" y="4877801"/>
              <a:ext cx="17427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MPEG depth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16016" y="4877801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VBGMM K-Means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1520" y="4855443"/>
              <a:ext cx="18397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Original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76434" y="4882559"/>
              <a:ext cx="18440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With VBDMM Mean-Shift</a:t>
              </a:r>
            </a:p>
            <a:p>
              <a:pPr algn="ctr"/>
              <a:r>
                <a:rPr lang="en-US" dirty="0">
                  <a:latin typeface="Microsoft Sans Serif" pitchFamily="34" charset="0"/>
                  <a:cs typeface="Microsoft Sans Serif" pitchFamily="34" charset="0"/>
                </a:rPr>
                <a:t>d</a:t>
              </a:r>
              <a:r>
                <a:rPr lang="en-US" dirty="0" smtClean="0">
                  <a:latin typeface="Microsoft Sans Serif" pitchFamily="34" charset="0"/>
                  <a:cs typeface="Microsoft Sans Serif" pitchFamily="34" charset="0"/>
                </a:rPr>
                <a:t>epth maps</a:t>
              </a:r>
              <a:endParaRPr lang="en-US" dirty="0">
                <a:latin typeface="Microsoft Sans Serif" pitchFamily="34" charset="0"/>
                <a:cs typeface="Microsoft Sans Serif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10883" y="1835298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59585" y="1842935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56559" y="1842935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282917" y="1847871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25970" y="1795362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7979" y="1757620"/>
              <a:ext cx="435667" cy="34209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594146" y="1835298"/>
              <a:ext cx="182116" cy="30995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3707904" y="2780928"/>
            <a:ext cx="525283" cy="15037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12360" y="2780928"/>
            <a:ext cx="525283" cy="15037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53580" y="2780928"/>
            <a:ext cx="551681" cy="15037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796136" y="2780928"/>
            <a:ext cx="551681" cy="1503752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26045" y="2989075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755891" y="2989075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683145" y="3012839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838156" y="3012839"/>
            <a:ext cx="381267" cy="74451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489007" y="6525344"/>
            <a:ext cx="64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v-SE" b="1" dirty="0" smtClean="0">
                <a:latin typeface="Utsaah" pitchFamily="34" charset="0"/>
                <a:cs typeface="Utsaah" pitchFamily="34" charset="0"/>
              </a:rPr>
              <a:t>X</a:t>
            </a:r>
            <a:endParaRPr lang="en-US" b="1" dirty="0">
              <a:latin typeface="Utsaah" pitchFamily="34" charset="0"/>
              <a:cs typeface="Utsaah" pitchFamily="34" charset="0"/>
            </a:endParaRPr>
          </a:p>
        </p:txBody>
      </p:sp>
      <p:pic>
        <p:nvPicPr>
          <p:cNvPr id="6146" name="Picture 2" descr="C:\Users\prara\Dropbox\Source\Web\research\icassp\results_icassp\poznan_street_v04_vbgmm_results1_f12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974" y="1847871"/>
            <a:ext cx="2115654" cy="301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rara\Dropbox\Source\Web\research\icassp\results_icassp\poznan_street_v04_mpeg_results1_f12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786" y="1857332"/>
            <a:ext cx="2115654" cy="301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prara\Dropbox\Source\Web\research\icassp\results_icassp\poznan_street_v04_original_results1_f121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35298"/>
            <a:ext cx="2115654" cy="301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prara\Dropbox\Source\Web\research\icassp\results_icassp\poznan_street_v04_vbdmm_results1_f121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855076"/>
            <a:ext cx="2115654" cy="301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779912" y="3012839"/>
            <a:ext cx="720080" cy="1834966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73606" y="2231737"/>
            <a:ext cx="720080" cy="1224136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55891" y="2222276"/>
            <a:ext cx="720080" cy="1224136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976434" y="2121022"/>
            <a:ext cx="720080" cy="1224136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465033" y="2400771"/>
            <a:ext cx="720080" cy="1224136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478637" y="2989075"/>
            <a:ext cx="720080" cy="1835066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012160" y="2989075"/>
            <a:ext cx="720080" cy="1803756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244408" y="2989075"/>
            <a:ext cx="720080" cy="1875764"/>
          </a:xfrm>
          <a:prstGeom prst="ellipse">
            <a:avLst/>
          </a:prstGeom>
          <a:solidFill>
            <a:schemeClr val="accent2">
              <a:alpha val="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0" y="116632"/>
            <a:ext cx="913015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Microsoft Sans Serif" pitchFamily="34" charset="0"/>
                <a:cs typeface="Microsoft Sans Serif" pitchFamily="34" charset="0"/>
              </a:rPr>
              <a:t>Subjective Results</a:t>
            </a:r>
            <a:endParaRPr lang="sv-SE" sz="3200" dirty="0" smtClean="0">
              <a:solidFill>
                <a:schemeClr val="tx1"/>
              </a:solidFill>
              <a:latin typeface="Microsoft Sans Serif" pitchFamily="34" charset="0"/>
              <a:cs typeface="Microsoft Sans Serif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14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22250</TotalTime>
  <Words>4310</Words>
  <Application>Microsoft Office PowerPoint</Application>
  <PresentationFormat>On-screen Show (4:3)</PresentationFormat>
  <Paragraphs>1222</Paragraphs>
  <Slides>98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0" baseType="lpstr">
      <vt:lpstr>Office Theme</vt:lpstr>
      <vt:lpstr>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Pravin Kumar Rana</dc:creator>
  <cp:lastModifiedBy>Pravin Kumar Rana</cp:lastModifiedBy>
  <cp:revision>923</cp:revision>
  <dcterms:created xsi:type="dcterms:W3CDTF">2012-11-09T16:54:51Z</dcterms:created>
  <dcterms:modified xsi:type="dcterms:W3CDTF">2013-06-27T09:03:18Z</dcterms:modified>
</cp:coreProperties>
</file>